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omments/modernComment_10A_C91E1847.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0" r:id="rId5"/>
    <p:sldId id="259" r:id="rId6"/>
    <p:sldId id="265" r:id="rId7"/>
    <p:sldId id="284" r:id="rId8"/>
    <p:sldId id="266" r:id="rId9"/>
    <p:sldId id="268" r:id="rId10"/>
    <p:sldId id="269" r:id="rId11"/>
    <p:sldId id="272" r:id="rId12"/>
    <p:sldId id="273" r:id="rId13"/>
    <p:sldId id="282" r:id="rId14"/>
    <p:sldId id="274" r:id="rId15"/>
    <p:sldId id="275" r:id="rId16"/>
    <p:sldId id="278" r:id="rId17"/>
    <p:sldId id="276" r:id="rId18"/>
    <p:sldId id="283" r:id="rId19"/>
    <p:sldId id="277" r:id="rId20"/>
    <p:sldId id="279" r:id="rId21"/>
    <p:sldId id="281" r:id="rId22"/>
    <p:sldId id="26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9FE8F6-3E2F-3EF3-6638-005006CABD90}" name="Melanie Blondin" initials="MB" userId="S::mblondin@carychristianschool.org::eaeda552-a000-47a3-a279-39c177f48ce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67B3D1-835C-55CB-F827-00CDC1B5ED57}" v="27" dt="2022-05-10T17:47:35.604"/>
    <p1510:client id="{C1CFF662-5693-C16C-7C07-09AE2080B76B}" v="408" dt="2022-05-10T17:26:18.966"/>
    <p1510:client id="{E9CEA7F9-ED6E-4894-860F-3F160B92E5FF}" v="734" dt="2022-05-09T19:00:36.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omments/modernComment_10A_C91E1847.xml><?xml version="1.0" encoding="utf-8"?>
<p188:cmLst xmlns:a="http://schemas.openxmlformats.org/drawingml/2006/main" xmlns:r="http://schemas.openxmlformats.org/officeDocument/2006/relationships" xmlns:p188="http://schemas.microsoft.com/office/powerpoint/2018/8/main">
  <p188:cm id="{E6ED7346-80E0-487D-868C-3AA99C5F1066}" authorId="{109FE8F6-3E2F-3EF3-6638-005006CABD90}" status="resolved" created="2022-05-10T16:18:27.949" complete="100000">
    <ac:deMkLst xmlns:ac="http://schemas.microsoft.com/office/drawing/2013/main/command">
      <pc:docMk xmlns:pc="http://schemas.microsoft.com/office/powerpoint/2013/main/command"/>
      <pc:sldMk xmlns:pc="http://schemas.microsoft.com/office/powerpoint/2013/main/command" cId="3374192711" sldId="266"/>
      <ac:spMk id="3" creationId="{323C54C2-04D5-4697-54AC-0C71F3528ABA}"/>
    </ac:deMkLst>
    <p188:replyLst>
      <p188:reply id="{1BF6566F-7C7B-4B1A-99B7-5E1B4EC6D49A}" authorId="{109FE8F6-3E2F-3EF3-6638-005006CABD90}" created="2022-05-10T17:24:32.417">
        <p188:txBody>
          <a:bodyPr/>
          <a:lstStyle/>
          <a:p>
            <a:r>
              <a:rPr lang="en-US"/>
              <a:t>[@Kevin Seitz] </a:t>
            </a:r>
          </a:p>
        </p188:txBody>
      </p188:reply>
    </p188:replyLst>
    <p188:txBody>
      <a:bodyPr/>
      <a:lstStyle/>
      <a:p>
        <a:r>
          <a:rPr lang="en-US"/>
          <a:t>How is the second bullet point under the 'Option 2' section different than the first bullet point in that section.  Consider combing the info into one point.</a:t>
        </a:r>
      </a:p>
    </p188:txBody>
  </p188:cm>
</p188:cmLst>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502185-8BD1-4F70-B3FF-BBA17492D0AE}"/>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02BFEF9F-8D53-4BEC-91C7-71FFE9F7D7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395" y="562903"/>
            <a:ext cx="5298538" cy="5386117"/>
          </a:xfrm>
          <a:prstGeom prst="rect">
            <a:avLst/>
          </a:prstGeom>
        </p:spPr>
      </p:pic>
    </p:spTree>
    <p:extLst>
      <p:ext uri="{BB962C8B-B14F-4D97-AF65-F5344CB8AC3E}">
        <p14:creationId xmlns:p14="http://schemas.microsoft.com/office/powerpoint/2010/main" val="1521842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89EA-12F9-4729-BA5E-E4CF45194D88}"/>
              </a:ext>
            </a:extLst>
          </p:cNvPr>
          <p:cNvSpPr>
            <a:spLocks noGrp="1"/>
          </p:cNvSpPr>
          <p:nvPr>
            <p:ph type="title" hasCustomPrompt="1"/>
          </p:nvPr>
        </p:nvSpPr>
        <p:spPr>
          <a:xfrm>
            <a:off x="425605" y="187873"/>
            <a:ext cx="11350085" cy="894654"/>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7D3DDEA2-3668-45F8-896D-F857BB1B81C3}"/>
              </a:ext>
            </a:extLst>
          </p:cNvPr>
          <p:cNvSpPr>
            <a:spLocks noGrp="1"/>
          </p:cNvSpPr>
          <p:nvPr>
            <p:ph sz="half" idx="1"/>
          </p:nvPr>
        </p:nvSpPr>
        <p:spPr>
          <a:xfrm>
            <a:off x="472080" y="1825625"/>
            <a:ext cx="5181600" cy="4351338"/>
          </a:xfrm>
        </p:spPr>
        <p:txBody>
          <a:bodyPr/>
          <a:lstStyle>
            <a:lvl1pPr marL="0" indent="0">
              <a:buNone/>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4D6451-D179-41E2-AD11-4B01D72284ED}"/>
              </a:ext>
            </a:extLst>
          </p:cNvPr>
          <p:cNvSpPr>
            <a:spLocks noGrp="1"/>
          </p:cNvSpPr>
          <p:nvPr>
            <p:ph sz="half" idx="2"/>
          </p:nvPr>
        </p:nvSpPr>
        <p:spPr>
          <a:xfrm>
            <a:off x="6363269"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3861E01-A0EC-47CB-B9CD-7A6BCA938377}"/>
              </a:ext>
            </a:extLst>
          </p:cNvPr>
          <p:cNvSpPr>
            <a:spLocks noGrp="1"/>
          </p:cNvSpPr>
          <p:nvPr>
            <p:ph type="body" sz="quarter" idx="10" hasCustomPrompt="1"/>
          </p:nvPr>
        </p:nvSpPr>
        <p:spPr>
          <a:xfrm>
            <a:off x="425450" y="1123619"/>
            <a:ext cx="11350625" cy="445528"/>
          </a:xfrm>
        </p:spPr>
        <p:txBody>
          <a:bodyPr/>
          <a:lstStyle>
            <a:lvl1pPr marL="0" indent="0">
              <a:buNone/>
              <a:defRPr>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Optional Slide Subtitle</a:t>
            </a:r>
          </a:p>
        </p:txBody>
      </p:sp>
    </p:spTree>
    <p:extLst>
      <p:ext uri="{BB962C8B-B14F-4D97-AF65-F5344CB8AC3E}">
        <p14:creationId xmlns:p14="http://schemas.microsoft.com/office/powerpoint/2010/main" val="1692762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243BB-A1D8-445B-9DE2-8BF2E8F44DBF}"/>
              </a:ext>
            </a:extLst>
          </p:cNvPr>
          <p:cNvSpPr>
            <a:spLocks noGrp="1"/>
          </p:cNvSpPr>
          <p:nvPr>
            <p:ph type="title" hasCustomPrompt="1"/>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329778-077E-47C8-A6DC-0F8A5B4227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D06A89-85E9-42AE-8D8F-A37D5C8652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6EE073-6397-4B37-A250-F11C5D9E93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5E5A3C-8207-4E00-8D78-EE7665B8DF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2210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F95EF-863F-43D1-BED7-FBBC1D9A8E0E}"/>
              </a:ext>
            </a:extLst>
          </p:cNvPr>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2639237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625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ABE2D-6741-4A7E-8517-3BFD9F5E3FD5}"/>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70305E-5802-4980-AF1B-1236D462B5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B931CD-4790-45FC-B070-549971D0C9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27466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0D55D-3006-4BA9-B9BD-47CFEB85FEA3}"/>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0251F9-49C3-4989-BD4A-BC0BD41B42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8FB4E0-F45F-4663-B434-8537091CCF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15357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502185-8BD1-4F70-B3FF-BBA17492D0AE}"/>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02BFEF9F-8D53-4BEC-91C7-71FFE9F7D7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372" y="346076"/>
            <a:ext cx="1628839" cy="1655762"/>
          </a:xfrm>
          <a:prstGeom prst="rect">
            <a:avLst/>
          </a:prstGeom>
        </p:spPr>
      </p:pic>
      <p:pic>
        <p:nvPicPr>
          <p:cNvPr id="4" name="Picture 3" descr="A close up of a logo&#10;&#10;Description automatically generated">
            <a:extLst>
              <a:ext uri="{FF2B5EF4-FFF2-40B4-BE49-F238E27FC236}">
                <a16:creationId xmlns:a16="http://schemas.microsoft.com/office/drawing/2014/main" id="{6C93CAE3-A01E-47D9-ACC8-83689B95F5F1}"/>
              </a:ext>
            </a:extLst>
          </p:cNvPr>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1981630" y="-856695"/>
            <a:ext cx="8228740" cy="8225313"/>
          </a:xfrm>
          <a:prstGeom prst="rect">
            <a:avLst/>
          </a:prstGeom>
        </p:spPr>
      </p:pic>
      <p:sp>
        <p:nvSpPr>
          <p:cNvPr id="15" name="Title 14">
            <a:extLst>
              <a:ext uri="{FF2B5EF4-FFF2-40B4-BE49-F238E27FC236}">
                <a16:creationId xmlns:a16="http://schemas.microsoft.com/office/drawing/2014/main" id="{885B1C60-B233-47E7-B36C-A56963C47C9C}"/>
              </a:ext>
            </a:extLst>
          </p:cNvPr>
          <p:cNvSpPr>
            <a:spLocks noGrp="1"/>
          </p:cNvSpPr>
          <p:nvPr>
            <p:ph type="title" hasCustomPrompt="1"/>
          </p:nvPr>
        </p:nvSpPr>
        <p:spPr>
          <a:xfrm>
            <a:off x="576693" y="2858533"/>
            <a:ext cx="10091307" cy="1547890"/>
          </a:xfrm>
        </p:spPr>
        <p:txBody>
          <a:bodyPr anchor="b">
            <a:normAutofit/>
          </a:bodyPr>
          <a:lstStyle>
            <a:lvl1pPr>
              <a:defRPr sz="5400">
                <a:solidFill>
                  <a:schemeClr val="bg1"/>
                </a:solidFill>
              </a:defRPr>
            </a:lvl1pPr>
          </a:lstStyle>
          <a:p>
            <a:r>
              <a:rPr lang="en-US"/>
              <a:t>TITLE OF PRESENTATION/SECTION</a:t>
            </a:r>
          </a:p>
        </p:txBody>
      </p:sp>
      <p:sp>
        <p:nvSpPr>
          <p:cNvPr id="17" name="Text Placeholder 16">
            <a:extLst>
              <a:ext uri="{FF2B5EF4-FFF2-40B4-BE49-F238E27FC236}">
                <a16:creationId xmlns:a16="http://schemas.microsoft.com/office/drawing/2014/main" id="{311CA365-FE0F-4CB1-8B6E-C5CCBA5C9F26}"/>
              </a:ext>
            </a:extLst>
          </p:cNvPr>
          <p:cNvSpPr>
            <a:spLocks noGrp="1"/>
          </p:cNvSpPr>
          <p:nvPr>
            <p:ph type="body" sz="quarter" idx="10" hasCustomPrompt="1"/>
          </p:nvPr>
        </p:nvSpPr>
        <p:spPr>
          <a:xfrm>
            <a:off x="576693" y="4408748"/>
            <a:ext cx="10091307" cy="552450"/>
          </a:xfrm>
        </p:spPr>
        <p:txBody>
          <a:bodyPr>
            <a:noAutofit/>
          </a:bodyPr>
          <a:lstStyle>
            <a:lvl1pPr marL="0" indent="0">
              <a:buNone/>
              <a:defRPr sz="3600">
                <a:solidFill>
                  <a:schemeClr val="accent1"/>
                </a:solidFill>
                <a:latin typeface="+mn-lt"/>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Subtitle of Presentation</a:t>
            </a:r>
          </a:p>
        </p:txBody>
      </p:sp>
      <p:sp>
        <p:nvSpPr>
          <p:cNvPr id="5" name="Rectangle 4">
            <a:extLst>
              <a:ext uri="{FF2B5EF4-FFF2-40B4-BE49-F238E27FC236}">
                <a16:creationId xmlns:a16="http://schemas.microsoft.com/office/drawing/2014/main" id="{3942EB81-630D-41CF-A644-CFF6E63D0BF7}"/>
              </a:ext>
            </a:extLst>
          </p:cNvPr>
          <p:cNvSpPr/>
          <p:nvPr userDrawn="1"/>
        </p:nvSpPr>
        <p:spPr>
          <a:xfrm>
            <a:off x="-11152" y="-11152"/>
            <a:ext cx="134213" cy="68691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E82A6C2-4A88-4564-B959-191D5A16FE1B}"/>
              </a:ext>
            </a:extLst>
          </p:cNvPr>
          <p:cNvSpPr txBox="1"/>
          <p:nvPr userDrawn="1"/>
        </p:nvSpPr>
        <p:spPr>
          <a:xfrm>
            <a:off x="345689" y="6502861"/>
            <a:ext cx="8341112" cy="338554"/>
          </a:xfrm>
          <a:prstGeom prst="rect">
            <a:avLst/>
          </a:prstGeom>
          <a:noFill/>
        </p:spPr>
        <p:txBody>
          <a:bodyPr wrap="square" rtlCol="0">
            <a:spAutoFit/>
          </a:bodyPr>
          <a:lstStyle/>
          <a:p>
            <a:pPr algn="l"/>
            <a:r>
              <a:rPr lang="en-US" sz="1100" b="0">
                <a:solidFill>
                  <a:schemeClr val="bg1"/>
                </a:solidFill>
                <a:latin typeface="Oswald Regular" panose="02000503000000000000" pitchFamily="2" charset="0"/>
              </a:rPr>
              <a:t>PROVIDING AN EXCELLENT </a:t>
            </a:r>
            <a:r>
              <a:rPr lang="en-US" sz="1600" b="0" i="1">
                <a:solidFill>
                  <a:schemeClr val="bg1"/>
                </a:solidFill>
                <a:latin typeface="Adobe Garamond Pro" panose="02020502060506020403" pitchFamily="18" charset="0"/>
              </a:rPr>
              <a:t>classical</a:t>
            </a:r>
            <a:r>
              <a:rPr lang="en-US" sz="1200" b="0" kern="1200">
                <a:solidFill>
                  <a:schemeClr val="bg1"/>
                </a:solidFill>
                <a:latin typeface="+mn-lt"/>
                <a:ea typeface="+mn-ea"/>
                <a:cs typeface="+mn-cs"/>
              </a:rPr>
              <a:t> </a:t>
            </a:r>
            <a:r>
              <a:rPr lang="en-US" sz="1100" b="0">
                <a:solidFill>
                  <a:schemeClr val="bg1"/>
                </a:solidFill>
                <a:latin typeface="Oswald Regular" panose="02000503000000000000" pitchFamily="2" charset="0"/>
              </a:rPr>
              <a:t>EDUCATION, FOUNDED UPON A </a:t>
            </a:r>
            <a:r>
              <a:rPr lang="en-US" sz="1600" b="0" i="1">
                <a:solidFill>
                  <a:schemeClr val="bg1"/>
                </a:solidFill>
                <a:latin typeface="Adobe Garamond Pro" panose="02020502060506020403" pitchFamily="18" charset="0"/>
              </a:rPr>
              <a:t>biblical</a:t>
            </a:r>
            <a:r>
              <a:rPr lang="en-US" sz="1200" b="0" i="1">
                <a:solidFill>
                  <a:schemeClr val="bg1"/>
                </a:solidFill>
                <a:latin typeface="Adobe Garamond Pro" panose="02020502060506020403" pitchFamily="18" charset="0"/>
              </a:rPr>
              <a:t> </a:t>
            </a:r>
            <a:r>
              <a:rPr lang="en-US" sz="1100" b="0">
                <a:solidFill>
                  <a:schemeClr val="bg1"/>
                </a:solidFill>
                <a:latin typeface="Oswald Regular" panose="02000503000000000000" pitchFamily="2" charset="0"/>
              </a:rPr>
              <a:t>WORLDVIEW</a:t>
            </a:r>
          </a:p>
        </p:txBody>
      </p:sp>
    </p:spTree>
    <p:extLst>
      <p:ext uri="{BB962C8B-B14F-4D97-AF65-F5344CB8AC3E}">
        <p14:creationId xmlns:p14="http://schemas.microsoft.com/office/powerpoint/2010/main" val="4103122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502185-8BD1-4F70-B3FF-BBA17492D0AE}"/>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02BFEF9F-8D53-4BEC-91C7-71FFE9F7D7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372" y="346076"/>
            <a:ext cx="1628839" cy="1655762"/>
          </a:xfrm>
          <a:prstGeom prst="rect">
            <a:avLst/>
          </a:prstGeom>
        </p:spPr>
      </p:pic>
      <p:pic>
        <p:nvPicPr>
          <p:cNvPr id="4" name="Picture 3" descr="A close up of a logo&#10;&#10;Description automatically generated">
            <a:extLst>
              <a:ext uri="{FF2B5EF4-FFF2-40B4-BE49-F238E27FC236}">
                <a16:creationId xmlns:a16="http://schemas.microsoft.com/office/drawing/2014/main" id="{6C93CAE3-A01E-47D9-ACC8-83689B95F5F1}"/>
              </a:ext>
            </a:extLst>
          </p:cNvPr>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1981630" y="-856695"/>
            <a:ext cx="8228740" cy="8225313"/>
          </a:xfrm>
          <a:prstGeom prst="rect">
            <a:avLst/>
          </a:prstGeom>
        </p:spPr>
      </p:pic>
      <p:sp>
        <p:nvSpPr>
          <p:cNvPr id="15" name="Title 14">
            <a:extLst>
              <a:ext uri="{FF2B5EF4-FFF2-40B4-BE49-F238E27FC236}">
                <a16:creationId xmlns:a16="http://schemas.microsoft.com/office/drawing/2014/main" id="{885B1C60-B233-47E7-B36C-A56963C47C9C}"/>
              </a:ext>
            </a:extLst>
          </p:cNvPr>
          <p:cNvSpPr>
            <a:spLocks noGrp="1"/>
          </p:cNvSpPr>
          <p:nvPr>
            <p:ph type="title" hasCustomPrompt="1"/>
          </p:nvPr>
        </p:nvSpPr>
        <p:spPr>
          <a:xfrm>
            <a:off x="576693" y="2858533"/>
            <a:ext cx="10091307" cy="1547890"/>
          </a:xfrm>
        </p:spPr>
        <p:txBody>
          <a:bodyPr anchor="b">
            <a:normAutofit/>
          </a:bodyPr>
          <a:lstStyle>
            <a:lvl1pPr>
              <a:defRPr sz="4400">
                <a:solidFill>
                  <a:schemeClr val="bg1"/>
                </a:solidFill>
              </a:defRPr>
            </a:lvl1pPr>
          </a:lstStyle>
          <a:p>
            <a:r>
              <a:rPr lang="en-US"/>
              <a:t>TITLE OF PRESENTATION/SECTION</a:t>
            </a:r>
          </a:p>
        </p:txBody>
      </p:sp>
      <p:sp>
        <p:nvSpPr>
          <p:cNvPr id="17" name="Text Placeholder 16">
            <a:extLst>
              <a:ext uri="{FF2B5EF4-FFF2-40B4-BE49-F238E27FC236}">
                <a16:creationId xmlns:a16="http://schemas.microsoft.com/office/drawing/2014/main" id="{311CA365-FE0F-4CB1-8B6E-C5CCBA5C9F26}"/>
              </a:ext>
            </a:extLst>
          </p:cNvPr>
          <p:cNvSpPr>
            <a:spLocks noGrp="1"/>
          </p:cNvSpPr>
          <p:nvPr>
            <p:ph type="body" sz="quarter" idx="10" hasCustomPrompt="1"/>
          </p:nvPr>
        </p:nvSpPr>
        <p:spPr>
          <a:xfrm>
            <a:off x="576693" y="4408748"/>
            <a:ext cx="10091307" cy="552450"/>
          </a:xfrm>
        </p:spPr>
        <p:txBody>
          <a:bodyPr>
            <a:normAutofit/>
          </a:bodyPr>
          <a:lstStyle>
            <a:lvl1pPr marL="0" indent="0">
              <a:buNone/>
              <a:defRPr sz="2800">
                <a:solidFill>
                  <a:schemeClr val="tx2"/>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Subtitle of Presentation</a:t>
            </a:r>
          </a:p>
        </p:txBody>
      </p:sp>
      <p:sp>
        <p:nvSpPr>
          <p:cNvPr id="8" name="TextBox 7">
            <a:extLst>
              <a:ext uri="{FF2B5EF4-FFF2-40B4-BE49-F238E27FC236}">
                <a16:creationId xmlns:a16="http://schemas.microsoft.com/office/drawing/2014/main" id="{75A7F46A-C6D7-49B7-A3F7-C9AB15BE6B07}"/>
              </a:ext>
            </a:extLst>
          </p:cNvPr>
          <p:cNvSpPr txBox="1"/>
          <p:nvPr userDrawn="1"/>
        </p:nvSpPr>
        <p:spPr>
          <a:xfrm>
            <a:off x="345689" y="6502861"/>
            <a:ext cx="8341112" cy="338554"/>
          </a:xfrm>
          <a:prstGeom prst="rect">
            <a:avLst/>
          </a:prstGeom>
          <a:noFill/>
        </p:spPr>
        <p:txBody>
          <a:bodyPr wrap="square" rtlCol="0">
            <a:spAutoFit/>
          </a:bodyPr>
          <a:lstStyle/>
          <a:p>
            <a:pPr algn="l"/>
            <a:r>
              <a:rPr lang="en-US" sz="1100" b="0">
                <a:solidFill>
                  <a:schemeClr val="bg1"/>
                </a:solidFill>
                <a:latin typeface="Oswald Regular" panose="02000503000000000000" pitchFamily="2" charset="0"/>
              </a:rPr>
              <a:t>PROVIDING AN EXCELLENT </a:t>
            </a:r>
            <a:r>
              <a:rPr lang="en-US" sz="1600" b="0" i="1">
                <a:solidFill>
                  <a:schemeClr val="bg1"/>
                </a:solidFill>
                <a:latin typeface="Adobe Garamond Pro" panose="02020502060506020403" pitchFamily="18" charset="0"/>
              </a:rPr>
              <a:t>classical</a:t>
            </a:r>
            <a:r>
              <a:rPr lang="en-US" sz="1200" b="0" kern="1200">
                <a:solidFill>
                  <a:schemeClr val="bg1"/>
                </a:solidFill>
                <a:latin typeface="+mn-lt"/>
                <a:ea typeface="+mn-ea"/>
                <a:cs typeface="+mn-cs"/>
              </a:rPr>
              <a:t> </a:t>
            </a:r>
            <a:r>
              <a:rPr lang="en-US" sz="1100" b="0">
                <a:solidFill>
                  <a:schemeClr val="bg1"/>
                </a:solidFill>
                <a:latin typeface="Oswald Regular" panose="02000503000000000000" pitchFamily="2" charset="0"/>
              </a:rPr>
              <a:t>EDUCATION, FOUNDED UPON A </a:t>
            </a:r>
            <a:r>
              <a:rPr lang="en-US" sz="1600" b="0" i="1">
                <a:solidFill>
                  <a:schemeClr val="bg1"/>
                </a:solidFill>
                <a:latin typeface="Adobe Garamond Pro" panose="02020502060506020403" pitchFamily="18" charset="0"/>
              </a:rPr>
              <a:t>biblical</a:t>
            </a:r>
            <a:r>
              <a:rPr lang="en-US" sz="1200" b="0" i="1">
                <a:solidFill>
                  <a:schemeClr val="bg1"/>
                </a:solidFill>
                <a:latin typeface="Adobe Garamond Pro" panose="02020502060506020403" pitchFamily="18" charset="0"/>
              </a:rPr>
              <a:t> </a:t>
            </a:r>
            <a:r>
              <a:rPr lang="en-US" sz="1100" b="0">
                <a:solidFill>
                  <a:schemeClr val="bg1"/>
                </a:solidFill>
                <a:latin typeface="Oswald Regular" panose="02000503000000000000" pitchFamily="2" charset="0"/>
              </a:rPr>
              <a:t>WORLDVIEW</a:t>
            </a:r>
          </a:p>
        </p:txBody>
      </p:sp>
    </p:spTree>
    <p:extLst>
      <p:ext uri="{BB962C8B-B14F-4D97-AF65-F5344CB8AC3E}">
        <p14:creationId xmlns:p14="http://schemas.microsoft.com/office/powerpoint/2010/main" val="3130827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502185-8BD1-4F70-B3FF-BBA17492D0A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02BFEF9F-8D53-4BEC-91C7-71FFE9F7D7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372" y="346076"/>
            <a:ext cx="1628839" cy="1655762"/>
          </a:xfrm>
          <a:prstGeom prst="rect">
            <a:avLst/>
          </a:prstGeom>
        </p:spPr>
      </p:pic>
      <p:pic>
        <p:nvPicPr>
          <p:cNvPr id="4" name="Picture 3" descr="A close up of a logo&#10;&#10;Description automatically generated">
            <a:extLst>
              <a:ext uri="{FF2B5EF4-FFF2-40B4-BE49-F238E27FC236}">
                <a16:creationId xmlns:a16="http://schemas.microsoft.com/office/drawing/2014/main" id="{6C93CAE3-A01E-47D9-ACC8-83689B95F5F1}"/>
              </a:ext>
            </a:extLst>
          </p:cNvPr>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1981630" y="-856695"/>
            <a:ext cx="8228740" cy="8225313"/>
          </a:xfrm>
          <a:prstGeom prst="rect">
            <a:avLst/>
          </a:prstGeom>
        </p:spPr>
      </p:pic>
      <p:sp>
        <p:nvSpPr>
          <p:cNvPr id="15" name="Title 14">
            <a:extLst>
              <a:ext uri="{FF2B5EF4-FFF2-40B4-BE49-F238E27FC236}">
                <a16:creationId xmlns:a16="http://schemas.microsoft.com/office/drawing/2014/main" id="{885B1C60-B233-47E7-B36C-A56963C47C9C}"/>
              </a:ext>
            </a:extLst>
          </p:cNvPr>
          <p:cNvSpPr>
            <a:spLocks noGrp="1"/>
          </p:cNvSpPr>
          <p:nvPr>
            <p:ph type="title" hasCustomPrompt="1"/>
          </p:nvPr>
        </p:nvSpPr>
        <p:spPr>
          <a:xfrm>
            <a:off x="576693" y="2858533"/>
            <a:ext cx="10091307" cy="1547890"/>
          </a:xfrm>
        </p:spPr>
        <p:txBody>
          <a:bodyPr anchor="b">
            <a:normAutofit/>
          </a:bodyPr>
          <a:lstStyle>
            <a:lvl1pPr>
              <a:defRPr sz="4400">
                <a:solidFill>
                  <a:schemeClr val="bg1"/>
                </a:solidFill>
              </a:defRPr>
            </a:lvl1pPr>
          </a:lstStyle>
          <a:p>
            <a:r>
              <a:rPr lang="en-US"/>
              <a:t>TITLE OF PRESENTATION/SECTION</a:t>
            </a:r>
          </a:p>
        </p:txBody>
      </p:sp>
      <p:sp>
        <p:nvSpPr>
          <p:cNvPr id="17" name="Text Placeholder 16">
            <a:extLst>
              <a:ext uri="{FF2B5EF4-FFF2-40B4-BE49-F238E27FC236}">
                <a16:creationId xmlns:a16="http://schemas.microsoft.com/office/drawing/2014/main" id="{311CA365-FE0F-4CB1-8B6E-C5CCBA5C9F26}"/>
              </a:ext>
            </a:extLst>
          </p:cNvPr>
          <p:cNvSpPr>
            <a:spLocks noGrp="1"/>
          </p:cNvSpPr>
          <p:nvPr>
            <p:ph type="body" sz="quarter" idx="10" hasCustomPrompt="1"/>
          </p:nvPr>
        </p:nvSpPr>
        <p:spPr>
          <a:xfrm>
            <a:off x="576693" y="4408748"/>
            <a:ext cx="10091307" cy="552450"/>
          </a:xfrm>
        </p:spPr>
        <p:txBody>
          <a:bodyPr>
            <a:normAutofit/>
          </a:bodyPr>
          <a:lstStyle>
            <a:lvl1pPr marL="0" indent="0">
              <a:buNone/>
              <a:defRPr sz="2800">
                <a:solidFill>
                  <a:schemeClr val="tx2"/>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Subtitle of Presentation</a:t>
            </a:r>
          </a:p>
        </p:txBody>
      </p:sp>
      <p:sp>
        <p:nvSpPr>
          <p:cNvPr id="8" name="TextBox 7">
            <a:extLst>
              <a:ext uri="{FF2B5EF4-FFF2-40B4-BE49-F238E27FC236}">
                <a16:creationId xmlns:a16="http://schemas.microsoft.com/office/drawing/2014/main" id="{6ADE798A-C5A3-4E84-9BB3-9E7303539076}"/>
              </a:ext>
            </a:extLst>
          </p:cNvPr>
          <p:cNvSpPr txBox="1"/>
          <p:nvPr userDrawn="1"/>
        </p:nvSpPr>
        <p:spPr>
          <a:xfrm>
            <a:off x="345689" y="6502861"/>
            <a:ext cx="8341112" cy="338554"/>
          </a:xfrm>
          <a:prstGeom prst="rect">
            <a:avLst/>
          </a:prstGeom>
          <a:noFill/>
        </p:spPr>
        <p:txBody>
          <a:bodyPr wrap="square" rtlCol="0">
            <a:spAutoFit/>
          </a:bodyPr>
          <a:lstStyle/>
          <a:p>
            <a:pPr algn="l"/>
            <a:r>
              <a:rPr lang="en-US" sz="1100" b="0">
                <a:solidFill>
                  <a:schemeClr val="bg1"/>
                </a:solidFill>
                <a:latin typeface="Oswald Regular" panose="02000503000000000000" pitchFamily="2" charset="0"/>
              </a:rPr>
              <a:t>PROVIDING AN EXCELLENT </a:t>
            </a:r>
            <a:r>
              <a:rPr lang="en-US" sz="1600" b="0" i="1">
                <a:solidFill>
                  <a:schemeClr val="bg1"/>
                </a:solidFill>
                <a:latin typeface="Adobe Garamond Pro" panose="02020502060506020403" pitchFamily="18" charset="0"/>
              </a:rPr>
              <a:t>classical</a:t>
            </a:r>
            <a:r>
              <a:rPr lang="en-US" sz="1200" b="0" kern="1200">
                <a:solidFill>
                  <a:schemeClr val="bg1"/>
                </a:solidFill>
                <a:latin typeface="+mn-lt"/>
                <a:ea typeface="+mn-ea"/>
                <a:cs typeface="+mn-cs"/>
              </a:rPr>
              <a:t> </a:t>
            </a:r>
            <a:r>
              <a:rPr lang="en-US" sz="1100" b="0">
                <a:solidFill>
                  <a:schemeClr val="bg1"/>
                </a:solidFill>
                <a:latin typeface="Oswald Regular" panose="02000503000000000000" pitchFamily="2" charset="0"/>
              </a:rPr>
              <a:t>EDUCATION, FOUNDED UPON A </a:t>
            </a:r>
            <a:r>
              <a:rPr lang="en-US" sz="1600" b="0" i="1">
                <a:solidFill>
                  <a:schemeClr val="bg1"/>
                </a:solidFill>
                <a:latin typeface="Adobe Garamond Pro" panose="02020502060506020403" pitchFamily="18" charset="0"/>
              </a:rPr>
              <a:t>biblical</a:t>
            </a:r>
            <a:r>
              <a:rPr lang="en-US" sz="1200" b="0" i="1">
                <a:solidFill>
                  <a:schemeClr val="bg1"/>
                </a:solidFill>
                <a:latin typeface="Adobe Garamond Pro" panose="02020502060506020403" pitchFamily="18" charset="0"/>
              </a:rPr>
              <a:t> </a:t>
            </a:r>
            <a:r>
              <a:rPr lang="en-US" sz="1100" b="0">
                <a:solidFill>
                  <a:schemeClr val="bg1"/>
                </a:solidFill>
                <a:latin typeface="Oswald Regular" panose="02000503000000000000" pitchFamily="2" charset="0"/>
              </a:rPr>
              <a:t>WORLDVIEW</a:t>
            </a:r>
          </a:p>
        </p:txBody>
      </p:sp>
    </p:spTree>
    <p:extLst>
      <p:ext uri="{BB962C8B-B14F-4D97-AF65-F5344CB8AC3E}">
        <p14:creationId xmlns:p14="http://schemas.microsoft.com/office/powerpoint/2010/main" val="3595111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502185-8BD1-4F70-B3FF-BBA17492D0AE}"/>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02BFEF9F-8D53-4BEC-91C7-71FFE9F7D7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372" y="346076"/>
            <a:ext cx="1628839" cy="1655762"/>
          </a:xfrm>
          <a:prstGeom prst="rect">
            <a:avLst/>
          </a:prstGeom>
        </p:spPr>
      </p:pic>
      <p:pic>
        <p:nvPicPr>
          <p:cNvPr id="4" name="Picture 3" descr="A close up of a logo&#10;&#10;Description automatically generated">
            <a:extLst>
              <a:ext uri="{FF2B5EF4-FFF2-40B4-BE49-F238E27FC236}">
                <a16:creationId xmlns:a16="http://schemas.microsoft.com/office/drawing/2014/main" id="{6C93CAE3-A01E-47D9-ACC8-83689B95F5F1}"/>
              </a:ext>
            </a:extLst>
          </p:cNvPr>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1981630" y="-856695"/>
            <a:ext cx="8228740" cy="8225313"/>
          </a:xfrm>
          <a:prstGeom prst="rect">
            <a:avLst/>
          </a:prstGeom>
        </p:spPr>
      </p:pic>
      <p:sp>
        <p:nvSpPr>
          <p:cNvPr id="15" name="Title 14">
            <a:extLst>
              <a:ext uri="{FF2B5EF4-FFF2-40B4-BE49-F238E27FC236}">
                <a16:creationId xmlns:a16="http://schemas.microsoft.com/office/drawing/2014/main" id="{885B1C60-B233-47E7-B36C-A56963C47C9C}"/>
              </a:ext>
            </a:extLst>
          </p:cNvPr>
          <p:cNvSpPr>
            <a:spLocks noGrp="1"/>
          </p:cNvSpPr>
          <p:nvPr>
            <p:ph type="title" hasCustomPrompt="1"/>
          </p:nvPr>
        </p:nvSpPr>
        <p:spPr>
          <a:xfrm>
            <a:off x="576693" y="2858533"/>
            <a:ext cx="10091307" cy="1547890"/>
          </a:xfrm>
        </p:spPr>
        <p:txBody>
          <a:bodyPr anchor="b">
            <a:normAutofit/>
          </a:bodyPr>
          <a:lstStyle>
            <a:lvl1pPr>
              <a:defRPr sz="4400">
                <a:solidFill>
                  <a:schemeClr val="bg1"/>
                </a:solidFill>
              </a:defRPr>
            </a:lvl1pPr>
          </a:lstStyle>
          <a:p>
            <a:r>
              <a:rPr lang="en-US"/>
              <a:t>TITLE OF PRESENTATION/SECTION</a:t>
            </a:r>
          </a:p>
        </p:txBody>
      </p:sp>
      <p:sp>
        <p:nvSpPr>
          <p:cNvPr id="17" name="Text Placeholder 16">
            <a:extLst>
              <a:ext uri="{FF2B5EF4-FFF2-40B4-BE49-F238E27FC236}">
                <a16:creationId xmlns:a16="http://schemas.microsoft.com/office/drawing/2014/main" id="{311CA365-FE0F-4CB1-8B6E-C5CCBA5C9F26}"/>
              </a:ext>
            </a:extLst>
          </p:cNvPr>
          <p:cNvSpPr>
            <a:spLocks noGrp="1"/>
          </p:cNvSpPr>
          <p:nvPr>
            <p:ph type="body" sz="quarter" idx="10" hasCustomPrompt="1"/>
          </p:nvPr>
        </p:nvSpPr>
        <p:spPr>
          <a:xfrm>
            <a:off x="576693" y="4408748"/>
            <a:ext cx="10091307" cy="552450"/>
          </a:xfrm>
        </p:spPr>
        <p:txBody>
          <a:bodyPr>
            <a:normAutofit/>
          </a:bodyPr>
          <a:lstStyle>
            <a:lvl1pPr marL="0" indent="0">
              <a:buNone/>
              <a:defRPr sz="2800">
                <a:solidFill>
                  <a:schemeClr val="tx2"/>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Subtitle of Presentation</a:t>
            </a:r>
          </a:p>
        </p:txBody>
      </p:sp>
      <p:sp>
        <p:nvSpPr>
          <p:cNvPr id="8" name="TextBox 7">
            <a:extLst>
              <a:ext uri="{FF2B5EF4-FFF2-40B4-BE49-F238E27FC236}">
                <a16:creationId xmlns:a16="http://schemas.microsoft.com/office/drawing/2014/main" id="{D2A9FFEB-58E8-40E8-8CBB-4B25B751C53D}"/>
              </a:ext>
            </a:extLst>
          </p:cNvPr>
          <p:cNvSpPr txBox="1"/>
          <p:nvPr userDrawn="1"/>
        </p:nvSpPr>
        <p:spPr>
          <a:xfrm>
            <a:off x="345689" y="6502861"/>
            <a:ext cx="8341112" cy="338554"/>
          </a:xfrm>
          <a:prstGeom prst="rect">
            <a:avLst/>
          </a:prstGeom>
          <a:noFill/>
        </p:spPr>
        <p:txBody>
          <a:bodyPr wrap="square" rtlCol="0">
            <a:spAutoFit/>
          </a:bodyPr>
          <a:lstStyle/>
          <a:p>
            <a:pPr algn="l"/>
            <a:r>
              <a:rPr lang="en-US" sz="1100" b="0">
                <a:solidFill>
                  <a:schemeClr val="bg1"/>
                </a:solidFill>
                <a:latin typeface="Oswald Regular" panose="02000503000000000000" pitchFamily="2" charset="0"/>
              </a:rPr>
              <a:t>PROVIDING AN EXCELLENT </a:t>
            </a:r>
            <a:r>
              <a:rPr lang="en-US" sz="1600" b="0" i="1">
                <a:solidFill>
                  <a:schemeClr val="bg1"/>
                </a:solidFill>
                <a:latin typeface="Adobe Garamond Pro" panose="02020502060506020403" pitchFamily="18" charset="0"/>
              </a:rPr>
              <a:t>classical</a:t>
            </a:r>
            <a:r>
              <a:rPr lang="en-US" sz="1200" b="0" kern="1200">
                <a:solidFill>
                  <a:schemeClr val="bg1"/>
                </a:solidFill>
                <a:latin typeface="+mn-lt"/>
                <a:ea typeface="+mn-ea"/>
                <a:cs typeface="+mn-cs"/>
              </a:rPr>
              <a:t> </a:t>
            </a:r>
            <a:r>
              <a:rPr lang="en-US" sz="1100" b="0">
                <a:solidFill>
                  <a:schemeClr val="bg1"/>
                </a:solidFill>
                <a:latin typeface="Oswald Regular" panose="02000503000000000000" pitchFamily="2" charset="0"/>
              </a:rPr>
              <a:t>EDUCATION, FOUNDED UPON A </a:t>
            </a:r>
            <a:r>
              <a:rPr lang="en-US" sz="1600" b="0" i="1">
                <a:solidFill>
                  <a:schemeClr val="bg1"/>
                </a:solidFill>
                <a:latin typeface="Adobe Garamond Pro" panose="02020502060506020403" pitchFamily="18" charset="0"/>
              </a:rPr>
              <a:t>biblical</a:t>
            </a:r>
            <a:r>
              <a:rPr lang="en-US" sz="1200" b="0" i="1">
                <a:solidFill>
                  <a:schemeClr val="bg1"/>
                </a:solidFill>
                <a:latin typeface="Adobe Garamond Pro" panose="02020502060506020403" pitchFamily="18" charset="0"/>
              </a:rPr>
              <a:t> </a:t>
            </a:r>
            <a:r>
              <a:rPr lang="en-US" sz="1100" b="0">
                <a:solidFill>
                  <a:schemeClr val="bg1"/>
                </a:solidFill>
                <a:latin typeface="Oswald Regular" panose="02000503000000000000" pitchFamily="2" charset="0"/>
              </a:rPr>
              <a:t>WORLDVIEW</a:t>
            </a:r>
          </a:p>
        </p:txBody>
      </p:sp>
    </p:spTree>
    <p:extLst>
      <p:ext uri="{BB962C8B-B14F-4D97-AF65-F5344CB8AC3E}">
        <p14:creationId xmlns:p14="http://schemas.microsoft.com/office/powerpoint/2010/main" val="2309778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502185-8BD1-4F70-B3FF-BBA17492D0A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02BFEF9F-8D53-4BEC-91C7-71FFE9F7D7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372" y="346076"/>
            <a:ext cx="1628839" cy="1655762"/>
          </a:xfrm>
          <a:prstGeom prst="rect">
            <a:avLst/>
          </a:prstGeom>
        </p:spPr>
      </p:pic>
      <p:pic>
        <p:nvPicPr>
          <p:cNvPr id="4" name="Picture 3" descr="A close up of a logo&#10;&#10;Description automatically generated">
            <a:extLst>
              <a:ext uri="{FF2B5EF4-FFF2-40B4-BE49-F238E27FC236}">
                <a16:creationId xmlns:a16="http://schemas.microsoft.com/office/drawing/2014/main" id="{6C93CAE3-A01E-47D9-ACC8-83689B95F5F1}"/>
              </a:ext>
            </a:extLst>
          </p:cNvPr>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1981630" y="-856695"/>
            <a:ext cx="8228740" cy="8225313"/>
          </a:xfrm>
          <a:prstGeom prst="rect">
            <a:avLst/>
          </a:prstGeom>
        </p:spPr>
      </p:pic>
      <p:sp>
        <p:nvSpPr>
          <p:cNvPr id="15" name="Title 14">
            <a:extLst>
              <a:ext uri="{FF2B5EF4-FFF2-40B4-BE49-F238E27FC236}">
                <a16:creationId xmlns:a16="http://schemas.microsoft.com/office/drawing/2014/main" id="{885B1C60-B233-47E7-B36C-A56963C47C9C}"/>
              </a:ext>
            </a:extLst>
          </p:cNvPr>
          <p:cNvSpPr>
            <a:spLocks noGrp="1"/>
          </p:cNvSpPr>
          <p:nvPr>
            <p:ph type="title" hasCustomPrompt="1"/>
          </p:nvPr>
        </p:nvSpPr>
        <p:spPr>
          <a:xfrm>
            <a:off x="576693" y="2858533"/>
            <a:ext cx="10091307" cy="1547890"/>
          </a:xfrm>
        </p:spPr>
        <p:txBody>
          <a:bodyPr anchor="b">
            <a:normAutofit/>
          </a:bodyPr>
          <a:lstStyle>
            <a:lvl1pPr>
              <a:defRPr sz="4400">
                <a:solidFill>
                  <a:schemeClr val="bg1"/>
                </a:solidFill>
              </a:defRPr>
            </a:lvl1pPr>
          </a:lstStyle>
          <a:p>
            <a:r>
              <a:rPr lang="en-US"/>
              <a:t>TITLE OF PRESENTATION/SECTION</a:t>
            </a:r>
          </a:p>
        </p:txBody>
      </p:sp>
      <p:sp>
        <p:nvSpPr>
          <p:cNvPr id="17" name="Text Placeholder 16">
            <a:extLst>
              <a:ext uri="{FF2B5EF4-FFF2-40B4-BE49-F238E27FC236}">
                <a16:creationId xmlns:a16="http://schemas.microsoft.com/office/drawing/2014/main" id="{311CA365-FE0F-4CB1-8B6E-C5CCBA5C9F26}"/>
              </a:ext>
            </a:extLst>
          </p:cNvPr>
          <p:cNvSpPr>
            <a:spLocks noGrp="1"/>
          </p:cNvSpPr>
          <p:nvPr>
            <p:ph type="body" sz="quarter" idx="10" hasCustomPrompt="1"/>
          </p:nvPr>
        </p:nvSpPr>
        <p:spPr>
          <a:xfrm>
            <a:off x="576693" y="4408748"/>
            <a:ext cx="10091307" cy="552450"/>
          </a:xfrm>
        </p:spPr>
        <p:txBody>
          <a:bodyPr>
            <a:normAutofit/>
          </a:bodyPr>
          <a:lstStyle>
            <a:lvl1pPr marL="0" indent="0">
              <a:buNone/>
              <a:defRPr sz="2800">
                <a:solidFill>
                  <a:schemeClr val="accent6"/>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Subtitle of Presentation</a:t>
            </a:r>
          </a:p>
        </p:txBody>
      </p:sp>
      <p:sp>
        <p:nvSpPr>
          <p:cNvPr id="8" name="TextBox 7">
            <a:extLst>
              <a:ext uri="{FF2B5EF4-FFF2-40B4-BE49-F238E27FC236}">
                <a16:creationId xmlns:a16="http://schemas.microsoft.com/office/drawing/2014/main" id="{F6E755AB-6E41-43BF-ADE2-213D0FA764AF}"/>
              </a:ext>
            </a:extLst>
          </p:cNvPr>
          <p:cNvSpPr txBox="1"/>
          <p:nvPr userDrawn="1"/>
        </p:nvSpPr>
        <p:spPr>
          <a:xfrm>
            <a:off x="345689" y="6502861"/>
            <a:ext cx="8341112" cy="338554"/>
          </a:xfrm>
          <a:prstGeom prst="rect">
            <a:avLst/>
          </a:prstGeom>
          <a:noFill/>
        </p:spPr>
        <p:txBody>
          <a:bodyPr wrap="square" rtlCol="0">
            <a:spAutoFit/>
          </a:bodyPr>
          <a:lstStyle/>
          <a:p>
            <a:pPr algn="l"/>
            <a:r>
              <a:rPr lang="en-US" sz="1100" b="0">
                <a:solidFill>
                  <a:schemeClr val="bg1"/>
                </a:solidFill>
                <a:latin typeface="Oswald Regular" panose="02000503000000000000" pitchFamily="2" charset="0"/>
              </a:rPr>
              <a:t>PROVIDING AN EXCELLENT </a:t>
            </a:r>
            <a:r>
              <a:rPr lang="en-US" sz="1600" b="0" i="1">
                <a:solidFill>
                  <a:schemeClr val="bg1"/>
                </a:solidFill>
                <a:latin typeface="Adobe Garamond Pro" panose="02020502060506020403" pitchFamily="18" charset="0"/>
              </a:rPr>
              <a:t>classical</a:t>
            </a:r>
            <a:r>
              <a:rPr lang="en-US" sz="1200" b="0" kern="1200">
                <a:solidFill>
                  <a:schemeClr val="bg1"/>
                </a:solidFill>
                <a:latin typeface="+mn-lt"/>
                <a:ea typeface="+mn-ea"/>
                <a:cs typeface="+mn-cs"/>
              </a:rPr>
              <a:t> </a:t>
            </a:r>
            <a:r>
              <a:rPr lang="en-US" sz="1100" b="0">
                <a:solidFill>
                  <a:schemeClr val="bg1"/>
                </a:solidFill>
                <a:latin typeface="Oswald Regular" panose="02000503000000000000" pitchFamily="2" charset="0"/>
              </a:rPr>
              <a:t>EDUCATION, FOUNDED UPON A </a:t>
            </a:r>
            <a:r>
              <a:rPr lang="en-US" sz="1600" b="0" i="1">
                <a:solidFill>
                  <a:schemeClr val="bg1"/>
                </a:solidFill>
                <a:latin typeface="Adobe Garamond Pro" panose="02020502060506020403" pitchFamily="18" charset="0"/>
              </a:rPr>
              <a:t>biblical</a:t>
            </a:r>
            <a:r>
              <a:rPr lang="en-US" sz="1200" b="0" i="1">
                <a:solidFill>
                  <a:schemeClr val="bg1"/>
                </a:solidFill>
                <a:latin typeface="Adobe Garamond Pro" panose="02020502060506020403" pitchFamily="18" charset="0"/>
              </a:rPr>
              <a:t> </a:t>
            </a:r>
            <a:r>
              <a:rPr lang="en-US" sz="1100" b="0">
                <a:solidFill>
                  <a:schemeClr val="bg1"/>
                </a:solidFill>
                <a:latin typeface="Oswald Regular" panose="02000503000000000000" pitchFamily="2" charset="0"/>
              </a:rPr>
              <a:t>WORLDVIEW</a:t>
            </a:r>
          </a:p>
        </p:txBody>
      </p:sp>
    </p:spTree>
    <p:extLst>
      <p:ext uri="{BB962C8B-B14F-4D97-AF65-F5344CB8AC3E}">
        <p14:creationId xmlns:p14="http://schemas.microsoft.com/office/powerpoint/2010/main" val="541690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3" name="Picture 12" descr="A close up of a sign&#10;&#10;Description automatically generated">
            <a:extLst>
              <a:ext uri="{FF2B5EF4-FFF2-40B4-BE49-F238E27FC236}">
                <a16:creationId xmlns:a16="http://schemas.microsoft.com/office/drawing/2014/main" id="{02BFEF9F-8D53-4BEC-91C7-71FFE9F7D7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372" y="346076"/>
            <a:ext cx="1628839" cy="1655762"/>
          </a:xfrm>
          <a:prstGeom prst="rect">
            <a:avLst/>
          </a:prstGeom>
        </p:spPr>
      </p:pic>
      <p:sp>
        <p:nvSpPr>
          <p:cNvPr id="15" name="Title 14">
            <a:extLst>
              <a:ext uri="{FF2B5EF4-FFF2-40B4-BE49-F238E27FC236}">
                <a16:creationId xmlns:a16="http://schemas.microsoft.com/office/drawing/2014/main" id="{885B1C60-B233-47E7-B36C-A56963C47C9C}"/>
              </a:ext>
            </a:extLst>
          </p:cNvPr>
          <p:cNvSpPr>
            <a:spLocks noGrp="1"/>
          </p:cNvSpPr>
          <p:nvPr>
            <p:ph type="title" hasCustomPrompt="1"/>
          </p:nvPr>
        </p:nvSpPr>
        <p:spPr>
          <a:xfrm>
            <a:off x="576693" y="2858533"/>
            <a:ext cx="10091307" cy="1547890"/>
          </a:xfrm>
        </p:spPr>
        <p:txBody>
          <a:bodyPr anchor="b">
            <a:normAutofit/>
          </a:bodyPr>
          <a:lstStyle>
            <a:lvl1pPr>
              <a:defRPr sz="4400">
                <a:solidFill>
                  <a:schemeClr val="tx2"/>
                </a:solidFill>
              </a:defRPr>
            </a:lvl1pPr>
          </a:lstStyle>
          <a:p>
            <a:r>
              <a:rPr lang="en-US"/>
              <a:t>TITLE OF PRESENTATION</a:t>
            </a:r>
          </a:p>
        </p:txBody>
      </p:sp>
      <p:sp>
        <p:nvSpPr>
          <p:cNvPr id="17" name="Text Placeholder 16">
            <a:extLst>
              <a:ext uri="{FF2B5EF4-FFF2-40B4-BE49-F238E27FC236}">
                <a16:creationId xmlns:a16="http://schemas.microsoft.com/office/drawing/2014/main" id="{311CA365-FE0F-4CB1-8B6E-C5CCBA5C9F26}"/>
              </a:ext>
            </a:extLst>
          </p:cNvPr>
          <p:cNvSpPr>
            <a:spLocks noGrp="1"/>
          </p:cNvSpPr>
          <p:nvPr>
            <p:ph type="body" sz="quarter" idx="10" hasCustomPrompt="1"/>
          </p:nvPr>
        </p:nvSpPr>
        <p:spPr>
          <a:xfrm>
            <a:off x="576693" y="4408748"/>
            <a:ext cx="10091307" cy="552450"/>
          </a:xfrm>
        </p:spPr>
        <p:txBody>
          <a:bodyPr>
            <a:normAutofit/>
          </a:bodyPr>
          <a:lstStyle>
            <a:lvl1pPr marL="0" indent="0">
              <a:buNone/>
              <a:defRPr sz="280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Subtitle of Presentation</a:t>
            </a:r>
          </a:p>
        </p:txBody>
      </p:sp>
    </p:spTree>
    <p:extLst>
      <p:ext uri="{BB962C8B-B14F-4D97-AF65-F5344CB8AC3E}">
        <p14:creationId xmlns:p14="http://schemas.microsoft.com/office/powerpoint/2010/main" val="3478803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422F-FECD-49A1-B9D2-BCBD23BDEB2C}"/>
              </a:ext>
            </a:extLst>
          </p:cNvPr>
          <p:cNvSpPr>
            <a:spLocks noGrp="1"/>
          </p:cNvSpPr>
          <p:nvPr>
            <p:ph type="title" hasCustomPrompt="1"/>
          </p:nvPr>
        </p:nvSpPr>
        <p:spPr>
          <a:xfrm>
            <a:off x="425605" y="98121"/>
            <a:ext cx="11350085" cy="894654"/>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3ADF0F16-0E92-4723-8E5E-D308CE840784}"/>
              </a:ext>
            </a:extLst>
          </p:cNvPr>
          <p:cNvSpPr>
            <a:spLocks noGrp="1"/>
          </p:cNvSpPr>
          <p:nvPr>
            <p:ph idx="1"/>
          </p:nvPr>
        </p:nvSpPr>
        <p:spPr>
          <a:xfrm>
            <a:off x="425605" y="1746913"/>
            <a:ext cx="11350084" cy="4173572"/>
          </a:xfrm>
        </p:spPr>
        <p:txBody>
          <a:bodyPr/>
          <a:lstStyle>
            <a:lvl1pPr>
              <a:lnSpc>
                <a:spcPct val="100000"/>
              </a:lnSpc>
              <a:defRPr/>
            </a:lvl1pPr>
            <a:lvl2pPr>
              <a:lnSpc>
                <a:spcPct val="100000"/>
              </a:lnSpc>
              <a:spcBef>
                <a:spcPts val="200"/>
              </a:spcBef>
              <a:defRPr/>
            </a:lvl2pPr>
            <a:lvl3pPr>
              <a:lnSpc>
                <a:spcPct val="100000"/>
              </a:lnSpc>
              <a:spcBef>
                <a:spcPts val="200"/>
              </a:spcBef>
              <a:defRPr/>
            </a:lvl3pPr>
            <a:lvl4pPr>
              <a:lnSpc>
                <a:spcPct val="100000"/>
              </a:lnSpc>
              <a:spcBef>
                <a:spcPts val="200"/>
              </a:spcBef>
              <a:defRPr/>
            </a:lvl4pPr>
            <a:lvl5pPr>
              <a:lnSpc>
                <a:spcPct val="100000"/>
              </a:lnSpc>
              <a:spcBef>
                <a:spcPts val="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FB03C0B7-D97C-407A-865D-AD1388E8B5E0}"/>
              </a:ext>
            </a:extLst>
          </p:cNvPr>
          <p:cNvSpPr>
            <a:spLocks noGrp="1"/>
          </p:cNvSpPr>
          <p:nvPr>
            <p:ph type="body" sz="quarter" idx="10" hasCustomPrompt="1"/>
          </p:nvPr>
        </p:nvSpPr>
        <p:spPr>
          <a:xfrm>
            <a:off x="425450" y="1034410"/>
            <a:ext cx="11350625" cy="445528"/>
          </a:xfrm>
        </p:spPr>
        <p:txBody>
          <a:bodyPr/>
          <a:lstStyle>
            <a:lvl1pPr marL="0" indent="0">
              <a:buNone/>
              <a:defRPr>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Optional Slide Subtitle</a:t>
            </a:r>
          </a:p>
        </p:txBody>
      </p:sp>
    </p:spTree>
    <p:extLst>
      <p:ext uri="{BB962C8B-B14F-4D97-AF65-F5344CB8AC3E}">
        <p14:creationId xmlns:p14="http://schemas.microsoft.com/office/powerpoint/2010/main" val="3692054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E21B7-AAED-46AE-9DF7-ECA87083F78F}"/>
              </a:ext>
            </a:extLst>
          </p:cNvPr>
          <p:cNvSpPr>
            <a:spLocks noGrp="1"/>
          </p:cNvSpPr>
          <p:nvPr>
            <p:ph type="title" hasCustomPrompt="1"/>
          </p:nvPr>
        </p:nvSpPr>
        <p:spPr>
          <a:xfrm>
            <a:off x="831850" y="1709738"/>
            <a:ext cx="10515600" cy="2852737"/>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3A1A1174-CD56-43AA-BE85-9DA6958FB5D8}"/>
              </a:ext>
            </a:extLst>
          </p:cNvPr>
          <p:cNvSpPr>
            <a:spLocks noGrp="1"/>
          </p:cNvSpPr>
          <p:nvPr>
            <p:ph type="body" idx="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0FEEA035-7FD4-414C-949F-47AA2D5B4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1493" y="236574"/>
            <a:ext cx="2032810" cy="2031963"/>
          </a:xfrm>
          <a:prstGeom prst="rect">
            <a:avLst/>
          </a:prstGeom>
        </p:spPr>
      </p:pic>
    </p:spTree>
    <p:extLst>
      <p:ext uri="{BB962C8B-B14F-4D97-AF65-F5344CB8AC3E}">
        <p14:creationId xmlns:p14="http://schemas.microsoft.com/office/powerpoint/2010/main" val="1708475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B66B4E1-45C5-4E0D-AB9D-49BE9A092EF0}"/>
              </a:ext>
            </a:extLst>
          </p:cNvPr>
          <p:cNvSpPr/>
          <p:nvPr userDrawn="1"/>
        </p:nvSpPr>
        <p:spPr>
          <a:xfrm>
            <a:off x="0" y="6456557"/>
            <a:ext cx="12192000" cy="432032"/>
          </a:xfrm>
          <a:prstGeom prst="rect">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5A13419-4612-4313-AF94-D9673D7F1622}"/>
              </a:ext>
            </a:extLst>
          </p:cNvPr>
          <p:cNvSpPr>
            <a:spLocks noGrp="1"/>
          </p:cNvSpPr>
          <p:nvPr>
            <p:ph type="title"/>
          </p:nvPr>
        </p:nvSpPr>
        <p:spPr>
          <a:xfrm>
            <a:off x="425605" y="242462"/>
            <a:ext cx="11350085" cy="89465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625CD4-AE2E-4A3F-8102-ED1EB3272AD1}"/>
              </a:ext>
            </a:extLst>
          </p:cNvPr>
          <p:cNvSpPr>
            <a:spLocks noGrp="1"/>
          </p:cNvSpPr>
          <p:nvPr>
            <p:ph type="body" idx="1"/>
          </p:nvPr>
        </p:nvSpPr>
        <p:spPr>
          <a:xfrm>
            <a:off x="425605" y="1569147"/>
            <a:ext cx="11350084"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9CC05286-7F08-47C8-96FB-63672336E2B1}"/>
              </a:ext>
            </a:extLst>
          </p:cNvPr>
          <p:cNvCxnSpPr/>
          <p:nvPr userDrawn="1"/>
        </p:nvCxnSpPr>
        <p:spPr>
          <a:xfrm>
            <a:off x="0" y="6456556"/>
            <a:ext cx="12192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67200C-D63B-4A36-A9F8-7776F2D7A526}"/>
              </a:ext>
            </a:extLst>
          </p:cNvPr>
          <p:cNvCxnSpPr/>
          <p:nvPr userDrawn="1"/>
        </p:nvCxnSpPr>
        <p:spPr>
          <a:xfrm>
            <a:off x="-11151" y="0"/>
            <a:ext cx="12192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C009EAD-F8AD-4733-8FDF-84DB905B41BC}"/>
              </a:ext>
            </a:extLst>
          </p:cNvPr>
          <p:cNvSpPr txBox="1"/>
          <p:nvPr userDrawn="1"/>
        </p:nvSpPr>
        <p:spPr>
          <a:xfrm>
            <a:off x="11589834" y="6527066"/>
            <a:ext cx="591015" cy="276999"/>
          </a:xfrm>
          <a:prstGeom prst="rect">
            <a:avLst/>
          </a:prstGeom>
          <a:noFill/>
        </p:spPr>
        <p:txBody>
          <a:bodyPr wrap="square" rtlCol="0">
            <a:spAutoFit/>
          </a:bodyPr>
          <a:lstStyle/>
          <a:p>
            <a:pPr algn="ctr"/>
            <a:fld id="{38FE9273-B2C5-4B89-A59D-1310366E5DA1}" type="slidenum">
              <a:rPr lang="en-US" sz="1200" smtClean="0">
                <a:solidFill>
                  <a:schemeClr val="bg1"/>
                </a:solidFill>
              </a:rPr>
              <a:pPr algn="ctr"/>
              <a:t>‹#›</a:t>
            </a:fld>
            <a:endParaRPr lang="en-US" sz="1200">
              <a:solidFill>
                <a:schemeClr val="bg1"/>
              </a:solidFill>
            </a:endParaRPr>
          </a:p>
        </p:txBody>
      </p:sp>
      <p:sp>
        <p:nvSpPr>
          <p:cNvPr id="4" name="TextBox 3">
            <a:extLst>
              <a:ext uri="{FF2B5EF4-FFF2-40B4-BE49-F238E27FC236}">
                <a16:creationId xmlns:a16="http://schemas.microsoft.com/office/drawing/2014/main" id="{BC33A9F0-6A42-4927-A925-360BC9DD34D1}"/>
              </a:ext>
            </a:extLst>
          </p:cNvPr>
          <p:cNvSpPr txBox="1"/>
          <p:nvPr userDrawn="1"/>
        </p:nvSpPr>
        <p:spPr>
          <a:xfrm>
            <a:off x="345689" y="6502861"/>
            <a:ext cx="8341112" cy="338554"/>
          </a:xfrm>
          <a:prstGeom prst="rect">
            <a:avLst/>
          </a:prstGeom>
          <a:noFill/>
        </p:spPr>
        <p:txBody>
          <a:bodyPr wrap="square" rtlCol="0">
            <a:spAutoFit/>
          </a:bodyPr>
          <a:lstStyle/>
          <a:p>
            <a:pPr algn="l"/>
            <a:r>
              <a:rPr lang="en-US" sz="1100" b="0">
                <a:solidFill>
                  <a:schemeClr val="bg1"/>
                </a:solidFill>
                <a:latin typeface="Oswald Regular" panose="02000503000000000000" pitchFamily="2" charset="0"/>
              </a:rPr>
              <a:t>PROVIDING AN EXCELLENT </a:t>
            </a:r>
            <a:r>
              <a:rPr lang="en-US" sz="1600" b="0" i="1">
                <a:solidFill>
                  <a:schemeClr val="bg1"/>
                </a:solidFill>
                <a:latin typeface="Adobe Garamond Pro" panose="02020502060506020403" pitchFamily="18" charset="0"/>
              </a:rPr>
              <a:t>classical</a:t>
            </a:r>
            <a:r>
              <a:rPr lang="en-US" sz="1200" b="0" kern="1200">
                <a:solidFill>
                  <a:schemeClr val="bg1"/>
                </a:solidFill>
                <a:latin typeface="+mn-lt"/>
                <a:ea typeface="+mn-ea"/>
                <a:cs typeface="+mn-cs"/>
              </a:rPr>
              <a:t> </a:t>
            </a:r>
            <a:r>
              <a:rPr lang="en-US" sz="1100" b="0">
                <a:solidFill>
                  <a:schemeClr val="bg1"/>
                </a:solidFill>
                <a:latin typeface="Oswald Regular" panose="02000503000000000000" pitchFamily="2" charset="0"/>
              </a:rPr>
              <a:t>EDUCATION, FOUNDED UPON A </a:t>
            </a:r>
            <a:r>
              <a:rPr lang="en-US" sz="1600" b="0" i="1">
                <a:solidFill>
                  <a:schemeClr val="bg1"/>
                </a:solidFill>
                <a:latin typeface="Adobe Garamond Pro" panose="02020502060506020403" pitchFamily="18" charset="0"/>
              </a:rPr>
              <a:t>biblical</a:t>
            </a:r>
            <a:r>
              <a:rPr lang="en-US" sz="1200" b="0" i="1">
                <a:solidFill>
                  <a:schemeClr val="bg1"/>
                </a:solidFill>
                <a:latin typeface="Adobe Garamond Pro" panose="02020502060506020403" pitchFamily="18" charset="0"/>
              </a:rPr>
              <a:t> </a:t>
            </a:r>
            <a:r>
              <a:rPr lang="en-US" sz="1100" b="0">
                <a:solidFill>
                  <a:schemeClr val="bg1"/>
                </a:solidFill>
                <a:latin typeface="Oswald Regular" panose="02000503000000000000" pitchFamily="2" charset="0"/>
              </a:rPr>
              <a:t>WORLDVIEW</a:t>
            </a:r>
          </a:p>
        </p:txBody>
      </p:sp>
    </p:spTree>
    <p:extLst>
      <p:ext uri="{BB962C8B-B14F-4D97-AF65-F5344CB8AC3E}">
        <p14:creationId xmlns:p14="http://schemas.microsoft.com/office/powerpoint/2010/main" val="3683562186"/>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1" r:id="rId3"/>
    <p:sldLayoutId id="2147483662" r:id="rId4"/>
    <p:sldLayoutId id="2147483663" r:id="rId5"/>
    <p:sldLayoutId id="2147483664" r:id="rId6"/>
    <p:sldLayoutId id="2147483660"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2000" kern="1200">
          <a:solidFill>
            <a:schemeClr val="tx1"/>
          </a:solidFill>
          <a:latin typeface="+mn-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admissions.ncsu.edu/apply/credit-opportunities/" TargetMode="External"/><Relationship Id="rId2" Type="http://schemas.openxmlformats.org/officeDocument/2006/relationships/hyperlink" Target="https://admissions.unc.edu/transfer-credit/credit-rules/" TargetMode="External"/><Relationship Id="rId1" Type="http://schemas.openxmlformats.org/officeDocument/2006/relationships/slideLayout" Target="../slideLayouts/slideLayout8.xml"/><Relationship Id="rId4" Type="http://schemas.openxmlformats.org/officeDocument/2006/relationships/hyperlink" Target="https://advising.duke.edu/students/transfer/courses-credits"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webappprd.acs.ncsu.edu/php/transfer/"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oucc.dasa.ncsu.edu/foreign-language-proficiency/" TargetMode="External"/><Relationship Id="rId2" Type="http://schemas.openxmlformats.org/officeDocument/2006/relationships/hyperlink" Target="https://catalog.unc.edu/undergraduate/general-education-curriculum-degree-requirements/" TargetMode="Externa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microsoft.com/office/2018/10/relationships/comments" Target="../comments/modernComment_10A_C91E1847.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https://www.ccu.edu/_files/documents/dual-credit-program/dual-credit-partners.pdf"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3E6650-1D6E-413D-AC29-B4578D242656}"/>
              </a:ext>
            </a:extLst>
          </p:cNvPr>
          <p:cNvSpPr>
            <a:spLocks noGrp="1"/>
          </p:cNvSpPr>
          <p:nvPr>
            <p:ph type="title"/>
          </p:nvPr>
        </p:nvSpPr>
        <p:spPr/>
        <p:txBody>
          <a:bodyPr/>
          <a:lstStyle/>
          <a:p>
            <a:r>
              <a:rPr lang="en-US"/>
              <a:t>CARY CHRISTIAN SCHOOL</a:t>
            </a:r>
          </a:p>
        </p:txBody>
      </p:sp>
      <p:sp>
        <p:nvSpPr>
          <p:cNvPr id="4" name="Text Placeholder 3">
            <a:extLst>
              <a:ext uri="{FF2B5EF4-FFF2-40B4-BE49-F238E27FC236}">
                <a16:creationId xmlns:a16="http://schemas.microsoft.com/office/drawing/2014/main" id="{EE0C0F9B-8775-4B37-B6B9-0D48F9AD77DF}"/>
              </a:ext>
            </a:extLst>
          </p:cNvPr>
          <p:cNvSpPr>
            <a:spLocks noGrp="1"/>
          </p:cNvSpPr>
          <p:nvPr>
            <p:ph type="body" sz="quarter" idx="10"/>
          </p:nvPr>
        </p:nvSpPr>
        <p:spPr/>
        <p:txBody>
          <a:bodyPr/>
          <a:lstStyle/>
          <a:p>
            <a:r>
              <a:rPr lang="en-US"/>
              <a:t>Dual Enrollment Informational Meeting 2022</a:t>
            </a:r>
          </a:p>
        </p:txBody>
      </p:sp>
    </p:spTree>
    <p:extLst>
      <p:ext uri="{BB962C8B-B14F-4D97-AF65-F5344CB8AC3E}">
        <p14:creationId xmlns:p14="http://schemas.microsoft.com/office/powerpoint/2010/main" val="98104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41DEA-7144-3CB1-B724-632673B6A1B6}"/>
              </a:ext>
            </a:extLst>
          </p:cNvPr>
          <p:cNvSpPr>
            <a:spLocks noGrp="1"/>
          </p:cNvSpPr>
          <p:nvPr>
            <p:ph type="title"/>
          </p:nvPr>
        </p:nvSpPr>
        <p:spPr/>
        <p:txBody>
          <a:bodyPr/>
          <a:lstStyle/>
          <a:p>
            <a:r>
              <a:rPr lang="en-US"/>
              <a:t>What Are Some Of The Disadvantages</a:t>
            </a:r>
          </a:p>
        </p:txBody>
      </p:sp>
      <p:sp>
        <p:nvSpPr>
          <p:cNvPr id="3" name="Content Placeholder 2">
            <a:extLst>
              <a:ext uri="{FF2B5EF4-FFF2-40B4-BE49-F238E27FC236}">
                <a16:creationId xmlns:a16="http://schemas.microsoft.com/office/drawing/2014/main" id="{8ADD08BC-0B6F-257C-DEC1-04AF09C73511}"/>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Your college may not accept all your credits from dual enrollment. </a:t>
            </a:r>
          </a:p>
          <a:p>
            <a:pPr marL="0" indent="0">
              <a:buNone/>
            </a:pPr>
            <a:endParaRPr lang="en-US">
              <a:cs typeface="Calibri"/>
            </a:endParaRPr>
          </a:p>
          <a:p>
            <a:pPr marL="0" indent="0">
              <a:buNone/>
            </a:pPr>
            <a:r>
              <a:rPr lang="en-US" dirty="0">
                <a:cs typeface="Calibri"/>
              </a:rPr>
              <a:t>Your college may not accept all your AP Credits. </a:t>
            </a:r>
          </a:p>
          <a:p>
            <a:pPr marL="0" indent="0">
              <a:buNone/>
            </a:pPr>
            <a:endParaRPr lang="en-US" dirty="0">
              <a:cs typeface="Calibri"/>
            </a:endParaRPr>
          </a:p>
          <a:p>
            <a:pPr marL="0" indent="0">
              <a:buNone/>
            </a:pPr>
            <a:r>
              <a:rPr lang="en-US" dirty="0">
                <a:cs typeface="Calibri"/>
              </a:rPr>
              <a:t>Your college may drastically limit the number of accepted credits from either AP classes or from dual enrollment.  (i.e. Duke, Princeton, etc.) </a:t>
            </a:r>
            <a:endParaRPr lang="en-US"/>
          </a:p>
          <a:p>
            <a:pPr marL="0" indent="0">
              <a:buNone/>
            </a:pPr>
            <a:endParaRPr lang="en-US" dirty="0">
              <a:cs typeface="Calibri"/>
            </a:endParaRPr>
          </a:p>
          <a:p>
            <a:pPr marL="0" indent="0">
              <a:buNone/>
            </a:pPr>
            <a:r>
              <a:rPr lang="en-US" dirty="0">
                <a:cs typeface="Calibri"/>
              </a:rPr>
              <a:t>It could cost more because you desire to take the most rigorous courses available (AP) and  choose to Dual Enroll as well, so you may pay for both.</a:t>
            </a:r>
            <a:endParaRPr lang="en-US" dirty="0"/>
          </a:p>
        </p:txBody>
      </p:sp>
    </p:spTree>
    <p:extLst>
      <p:ext uri="{BB962C8B-B14F-4D97-AF65-F5344CB8AC3E}">
        <p14:creationId xmlns:p14="http://schemas.microsoft.com/office/powerpoint/2010/main" val="3570250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B2AA8-CAF4-E7E4-813A-1B2B4D8FB562}"/>
              </a:ext>
            </a:extLst>
          </p:cNvPr>
          <p:cNvSpPr>
            <a:spLocks noGrp="1"/>
          </p:cNvSpPr>
          <p:nvPr>
            <p:ph type="title"/>
          </p:nvPr>
        </p:nvSpPr>
        <p:spPr/>
        <p:txBody>
          <a:bodyPr/>
          <a:lstStyle/>
          <a:p>
            <a:r>
              <a:rPr lang="en-US"/>
              <a:t>What Changes Can I Expect To See In The Classroom </a:t>
            </a:r>
          </a:p>
        </p:txBody>
      </p:sp>
      <p:sp>
        <p:nvSpPr>
          <p:cNvPr id="3" name="Content Placeholder 2">
            <a:extLst>
              <a:ext uri="{FF2B5EF4-FFF2-40B4-BE49-F238E27FC236}">
                <a16:creationId xmlns:a16="http://schemas.microsoft.com/office/drawing/2014/main" id="{311B7110-C6BD-D160-E4EC-9DAEC8D1A530}"/>
              </a:ext>
            </a:extLst>
          </p:cNvPr>
          <p:cNvSpPr>
            <a:spLocks noGrp="1"/>
          </p:cNvSpPr>
          <p:nvPr>
            <p:ph idx="1"/>
          </p:nvPr>
        </p:nvSpPr>
        <p:spPr/>
        <p:txBody>
          <a:bodyPr vert="horz" lIns="91440" tIns="45720" rIns="91440" bIns="45720" rtlCol="0" anchor="t">
            <a:normAutofit/>
          </a:bodyPr>
          <a:lstStyle/>
          <a:p>
            <a:pPr marL="0" indent="0">
              <a:buNone/>
            </a:pPr>
            <a:r>
              <a:rPr lang="en-US" b="1" dirty="0">
                <a:cs typeface="Calibri"/>
              </a:rPr>
              <a:t>None</a:t>
            </a:r>
            <a:endParaRPr lang="en-US" b="1" dirty="0"/>
          </a:p>
          <a:p>
            <a:pPr marL="0" indent="0">
              <a:buNone/>
            </a:pPr>
            <a:endParaRPr lang="en-US"/>
          </a:p>
          <a:p>
            <a:pPr marL="0" indent="0">
              <a:buNone/>
            </a:pPr>
            <a:r>
              <a:rPr lang="en-US" dirty="0">
                <a:cs typeface="Calibri"/>
              </a:rPr>
              <a:t>Over the last few years, we have worked on: </a:t>
            </a:r>
            <a:endParaRPr lang="en-US" dirty="0"/>
          </a:p>
          <a:p>
            <a:pPr marL="0" indent="0">
              <a:buNone/>
            </a:pPr>
            <a:r>
              <a:rPr lang="en-US" dirty="0">
                <a:cs typeface="Calibri"/>
              </a:rPr>
              <a:t>	Aligning our scope and sequence to identify key learning objectives</a:t>
            </a:r>
          </a:p>
          <a:p>
            <a:pPr marL="0" indent="0">
              <a:buNone/>
            </a:pPr>
            <a:r>
              <a:rPr lang="en-US" dirty="0">
                <a:cs typeface="Calibri"/>
              </a:rPr>
              <a:t>	Hiring teachers who are well qualified to teach in their subject area</a:t>
            </a:r>
          </a:p>
          <a:p>
            <a:pPr marL="0" indent="0">
              <a:buNone/>
            </a:pPr>
            <a:r>
              <a:rPr lang="en-US" dirty="0">
                <a:cs typeface="Calibri"/>
              </a:rPr>
              <a:t>	Distinguishing A, B, and C level work that meet our mastery guidelines</a:t>
            </a:r>
            <a:endParaRPr lang="en-US" dirty="0">
              <a:highlight>
                <a:srgbClr val="FFFF00"/>
              </a:highlight>
              <a:cs typeface="Calibri"/>
            </a:endParaRPr>
          </a:p>
          <a:p>
            <a:pPr marL="0" indent="0">
              <a:buNone/>
            </a:pPr>
            <a:r>
              <a:rPr lang="en-US" dirty="0">
                <a:cs typeface="Calibri"/>
              </a:rPr>
              <a:t>	Establishing the Block Schedule and math testing days, which allow us to offer four years of Rhetoric and Bible.</a:t>
            </a:r>
            <a:endParaRPr lang="en-US" dirty="0"/>
          </a:p>
        </p:txBody>
      </p:sp>
    </p:spTree>
    <p:extLst>
      <p:ext uri="{BB962C8B-B14F-4D97-AF65-F5344CB8AC3E}">
        <p14:creationId xmlns:p14="http://schemas.microsoft.com/office/powerpoint/2010/main" val="754720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B84AE-B72F-FAB9-4FCE-8913556250B5}"/>
              </a:ext>
            </a:extLst>
          </p:cNvPr>
          <p:cNvSpPr>
            <a:spLocks noGrp="1"/>
          </p:cNvSpPr>
          <p:nvPr>
            <p:ph type="title"/>
          </p:nvPr>
        </p:nvSpPr>
        <p:spPr/>
        <p:txBody>
          <a:bodyPr/>
          <a:lstStyle/>
          <a:p>
            <a:r>
              <a:rPr lang="en-US" dirty="0"/>
              <a:t>Classes on Track to Offer Dual Credit for 2022-2023</a:t>
            </a:r>
          </a:p>
        </p:txBody>
      </p:sp>
      <p:sp>
        <p:nvSpPr>
          <p:cNvPr id="3" name="Content Placeholder 2">
            <a:extLst>
              <a:ext uri="{FF2B5EF4-FFF2-40B4-BE49-F238E27FC236}">
                <a16:creationId xmlns:a16="http://schemas.microsoft.com/office/drawing/2014/main" id="{E17C9640-CFEF-55EF-D5B1-3E34349CF983}"/>
              </a:ext>
            </a:extLst>
          </p:cNvPr>
          <p:cNvSpPr>
            <a:spLocks noGrp="1"/>
          </p:cNvSpPr>
          <p:nvPr>
            <p:ph idx="1"/>
          </p:nvPr>
        </p:nvSpPr>
        <p:spPr/>
        <p:txBody>
          <a:bodyPr/>
          <a:lstStyle/>
          <a:p>
            <a:pPr marL="0" indent="0">
              <a:buNone/>
            </a:pPr>
            <a:r>
              <a:rPr lang="en-US"/>
              <a:t>Promoting 11</a:t>
            </a:r>
            <a:r>
              <a:rPr lang="en-US" baseline="30000"/>
              <a:t>th</a:t>
            </a:r>
            <a:r>
              <a:rPr lang="en-US"/>
              <a:t> Grade:</a:t>
            </a:r>
          </a:p>
          <a:p>
            <a:pPr marL="0" indent="0">
              <a:buNone/>
            </a:pPr>
            <a:r>
              <a:rPr lang="en-US"/>
              <a:t>	European History</a:t>
            </a:r>
          </a:p>
          <a:p>
            <a:pPr marL="0" indent="0">
              <a:buNone/>
            </a:pPr>
            <a:r>
              <a:rPr lang="en-US"/>
              <a:t>	Theology II </a:t>
            </a:r>
          </a:p>
          <a:p>
            <a:pPr marL="0" indent="0">
              <a:buNone/>
            </a:pPr>
            <a:r>
              <a:rPr lang="en-US"/>
              <a:t>	Spanish III</a:t>
            </a:r>
          </a:p>
          <a:p>
            <a:pPr marL="0" indent="0">
              <a:buNone/>
            </a:pPr>
            <a:r>
              <a:rPr lang="en-US"/>
              <a:t>	Pre-Calculus</a:t>
            </a:r>
          </a:p>
          <a:p>
            <a:pPr marL="0" indent="0">
              <a:buNone/>
            </a:pPr>
            <a:r>
              <a:rPr lang="en-US"/>
              <a:t>	AP Calculus</a:t>
            </a:r>
          </a:p>
          <a:p>
            <a:pPr marL="0" indent="0">
              <a:buNone/>
            </a:pPr>
            <a:endParaRPr lang="en-US"/>
          </a:p>
        </p:txBody>
      </p:sp>
    </p:spTree>
    <p:extLst>
      <p:ext uri="{BB962C8B-B14F-4D97-AF65-F5344CB8AC3E}">
        <p14:creationId xmlns:p14="http://schemas.microsoft.com/office/powerpoint/2010/main" val="2474037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B84AE-B72F-FAB9-4FCE-8913556250B5}"/>
              </a:ext>
            </a:extLst>
          </p:cNvPr>
          <p:cNvSpPr>
            <a:spLocks noGrp="1"/>
          </p:cNvSpPr>
          <p:nvPr>
            <p:ph type="title"/>
          </p:nvPr>
        </p:nvSpPr>
        <p:spPr/>
        <p:txBody>
          <a:bodyPr/>
          <a:lstStyle/>
          <a:p>
            <a:r>
              <a:rPr lang="en-US" dirty="0"/>
              <a:t>Classes on Track to Offer Dual Credit for 2022-2023</a:t>
            </a:r>
          </a:p>
        </p:txBody>
      </p:sp>
      <p:sp>
        <p:nvSpPr>
          <p:cNvPr id="3" name="Content Placeholder 2">
            <a:extLst>
              <a:ext uri="{FF2B5EF4-FFF2-40B4-BE49-F238E27FC236}">
                <a16:creationId xmlns:a16="http://schemas.microsoft.com/office/drawing/2014/main" id="{E17C9640-CFEF-55EF-D5B1-3E34349CF983}"/>
              </a:ext>
            </a:extLst>
          </p:cNvPr>
          <p:cNvSpPr>
            <a:spLocks noGrp="1"/>
          </p:cNvSpPr>
          <p:nvPr>
            <p:ph idx="1"/>
          </p:nvPr>
        </p:nvSpPr>
        <p:spPr/>
        <p:txBody>
          <a:bodyPr/>
          <a:lstStyle/>
          <a:p>
            <a:pPr marL="0" indent="0">
              <a:buNone/>
            </a:pPr>
            <a:r>
              <a:rPr lang="en-US"/>
              <a:t>Promoting 12</a:t>
            </a:r>
            <a:r>
              <a:rPr lang="en-US" baseline="30000"/>
              <a:t>th</a:t>
            </a:r>
            <a:r>
              <a:rPr lang="en-US"/>
              <a:t> Grade:</a:t>
            </a:r>
          </a:p>
          <a:p>
            <a:pPr marL="0" indent="0">
              <a:buNone/>
            </a:pPr>
            <a:r>
              <a:rPr lang="en-US"/>
              <a:t>	American Literature</a:t>
            </a:r>
          </a:p>
          <a:p>
            <a:pPr marL="0" indent="0">
              <a:buNone/>
            </a:pPr>
            <a:r>
              <a:rPr lang="en-US"/>
              <a:t>	Apologetics</a:t>
            </a:r>
          </a:p>
          <a:p>
            <a:pPr marL="0" indent="0">
              <a:buNone/>
            </a:pPr>
            <a:r>
              <a:rPr lang="en-US"/>
              <a:t>	Spanish III</a:t>
            </a:r>
          </a:p>
          <a:p>
            <a:pPr marL="0" indent="0">
              <a:buNone/>
            </a:pPr>
            <a:r>
              <a:rPr lang="en-US"/>
              <a:t>	Pre-Calculus</a:t>
            </a:r>
          </a:p>
          <a:p>
            <a:pPr marL="0" indent="0">
              <a:buNone/>
            </a:pPr>
            <a:r>
              <a:rPr lang="en-US"/>
              <a:t>	AP Calculus</a:t>
            </a:r>
          </a:p>
          <a:p>
            <a:pPr marL="0" indent="0">
              <a:buNone/>
            </a:pPr>
            <a:r>
              <a:rPr lang="en-US"/>
              <a:t>	</a:t>
            </a:r>
          </a:p>
          <a:p>
            <a:pPr marL="0" indent="0">
              <a:buNone/>
            </a:pPr>
            <a:endParaRPr lang="en-US"/>
          </a:p>
        </p:txBody>
      </p:sp>
    </p:spTree>
    <p:extLst>
      <p:ext uri="{BB962C8B-B14F-4D97-AF65-F5344CB8AC3E}">
        <p14:creationId xmlns:p14="http://schemas.microsoft.com/office/powerpoint/2010/main" val="1093536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DF4A7-CA6B-AE92-7C5C-AC9444155242}"/>
              </a:ext>
            </a:extLst>
          </p:cNvPr>
          <p:cNvSpPr>
            <a:spLocks noGrp="1"/>
          </p:cNvSpPr>
          <p:nvPr>
            <p:ph type="title"/>
          </p:nvPr>
        </p:nvSpPr>
        <p:spPr/>
        <p:txBody>
          <a:bodyPr/>
          <a:lstStyle/>
          <a:p>
            <a:r>
              <a:rPr lang="en-US"/>
              <a:t>Who Accepts Dual Credit and Who Does Not</a:t>
            </a:r>
          </a:p>
        </p:txBody>
      </p:sp>
      <p:sp>
        <p:nvSpPr>
          <p:cNvPr id="3" name="Content Placeholder 2">
            <a:extLst>
              <a:ext uri="{FF2B5EF4-FFF2-40B4-BE49-F238E27FC236}">
                <a16:creationId xmlns:a16="http://schemas.microsoft.com/office/drawing/2014/main" id="{C6C45E49-A511-292B-9F97-490FE19EF2B8}"/>
              </a:ext>
            </a:extLst>
          </p:cNvPr>
          <p:cNvSpPr>
            <a:spLocks noGrp="1"/>
          </p:cNvSpPr>
          <p:nvPr>
            <p:ph idx="1"/>
          </p:nvPr>
        </p:nvSpPr>
        <p:spPr/>
        <p:txBody>
          <a:bodyPr vert="horz" lIns="91440" tIns="45720" rIns="91440" bIns="45720" rtlCol="0" anchor="t">
            <a:normAutofit/>
          </a:bodyPr>
          <a:lstStyle/>
          <a:p>
            <a:r>
              <a:rPr lang="en-US">
                <a:ea typeface="+mn-lt"/>
                <a:cs typeface="+mn-lt"/>
                <a:hlinkClick r:id="rId2"/>
              </a:rPr>
              <a:t>https://admissions.unc.edu/transfer-credit/credit-rules/</a:t>
            </a:r>
            <a:endParaRPr lang="en-US">
              <a:ea typeface="+mn-lt"/>
            </a:endParaRPr>
          </a:p>
          <a:p>
            <a:r>
              <a:rPr lang="en-US">
                <a:ea typeface="+mn-lt"/>
                <a:cs typeface="+mn-lt"/>
                <a:hlinkClick r:id="rId3"/>
              </a:rPr>
              <a:t>https://admissions.ncsu.edu/apply/credit-opportunities/</a:t>
            </a:r>
            <a:endParaRPr lang="en-US">
              <a:ea typeface="+mn-lt"/>
            </a:endParaRPr>
          </a:p>
          <a:p>
            <a:r>
              <a:rPr lang="en-US">
                <a:hlinkClick r:id="rId4"/>
              </a:rPr>
              <a:t>https://advising.duke.edu/students/transfer/courses-credits</a:t>
            </a:r>
            <a:endParaRPr lang="en-US"/>
          </a:p>
          <a:p>
            <a:endParaRPr lang="en-US"/>
          </a:p>
        </p:txBody>
      </p:sp>
    </p:spTree>
    <p:extLst>
      <p:ext uri="{BB962C8B-B14F-4D97-AF65-F5344CB8AC3E}">
        <p14:creationId xmlns:p14="http://schemas.microsoft.com/office/powerpoint/2010/main" val="3268591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DF4A7-CA6B-AE92-7C5C-AC9444155242}"/>
              </a:ext>
            </a:extLst>
          </p:cNvPr>
          <p:cNvSpPr>
            <a:spLocks noGrp="1"/>
          </p:cNvSpPr>
          <p:nvPr>
            <p:ph type="title"/>
          </p:nvPr>
        </p:nvSpPr>
        <p:spPr/>
        <p:txBody>
          <a:bodyPr>
            <a:normAutofit/>
          </a:bodyPr>
          <a:lstStyle/>
          <a:p>
            <a:r>
              <a:rPr lang="en-US"/>
              <a:t>https://webappprd.acs.ncsu.edu/php/transfer/</a:t>
            </a:r>
          </a:p>
        </p:txBody>
      </p:sp>
      <p:graphicFrame>
        <p:nvGraphicFramePr>
          <p:cNvPr id="4" name="Content Placeholder 3">
            <a:extLst>
              <a:ext uri="{FF2B5EF4-FFF2-40B4-BE49-F238E27FC236}">
                <a16:creationId xmlns:a16="http://schemas.microsoft.com/office/drawing/2014/main" id="{5E36BA0C-41A9-129A-3CDE-5C6610E14771}"/>
              </a:ext>
            </a:extLst>
          </p:cNvPr>
          <p:cNvGraphicFramePr>
            <a:graphicFrameLocks noGrp="1"/>
          </p:cNvGraphicFramePr>
          <p:nvPr>
            <p:ph idx="1"/>
            <p:extLst>
              <p:ext uri="{D42A27DB-BD31-4B8C-83A1-F6EECF244321}">
                <p14:modId xmlns:p14="http://schemas.microsoft.com/office/powerpoint/2010/main" val="866861028"/>
              </p:ext>
            </p:extLst>
          </p:nvPr>
        </p:nvGraphicFramePr>
        <p:xfrm>
          <a:off x="1799614" y="1746250"/>
          <a:ext cx="6120632" cy="4173539"/>
        </p:xfrm>
        <a:graphic>
          <a:graphicData uri="http://schemas.openxmlformats.org/drawingml/2006/table">
            <a:tbl>
              <a:tblPr/>
              <a:tblGrid>
                <a:gridCol w="765079">
                  <a:extLst>
                    <a:ext uri="{9D8B030D-6E8A-4147-A177-3AD203B41FA5}">
                      <a16:colId xmlns:a16="http://schemas.microsoft.com/office/drawing/2014/main" val="411874292"/>
                    </a:ext>
                  </a:extLst>
                </a:gridCol>
                <a:gridCol w="765079">
                  <a:extLst>
                    <a:ext uri="{9D8B030D-6E8A-4147-A177-3AD203B41FA5}">
                      <a16:colId xmlns:a16="http://schemas.microsoft.com/office/drawing/2014/main" val="2864674311"/>
                    </a:ext>
                  </a:extLst>
                </a:gridCol>
                <a:gridCol w="765079">
                  <a:extLst>
                    <a:ext uri="{9D8B030D-6E8A-4147-A177-3AD203B41FA5}">
                      <a16:colId xmlns:a16="http://schemas.microsoft.com/office/drawing/2014/main" val="1191306676"/>
                    </a:ext>
                  </a:extLst>
                </a:gridCol>
                <a:gridCol w="765079">
                  <a:extLst>
                    <a:ext uri="{9D8B030D-6E8A-4147-A177-3AD203B41FA5}">
                      <a16:colId xmlns:a16="http://schemas.microsoft.com/office/drawing/2014/main" val="1910991701"/>
                    </a:ext>
                  </a:extLst>
                </a:gridCol>
                <a:gridCol w="765079">
                  <a:extLst>
                    <a:ext uri="{9D8B030D-6E8A-4147-A177-3AD203B41FA5}">
                      <a16:colId xmlns:a16="http://schemas.microsoft.com/office/drawing/2014/main" val="1809863580"/>
                    </a:ext>
                  </a:extLst>
                </a:gridCol>
                <a:gridCol w="765079">
                  <a:extLst>
                    <a:ext uri="{9D8B030D-6E8A-4147-A177-3AD203B41FA5}">
                      <a16:colId xmlns:a16="http://schemas.microsoft.com/office/drawing/2014/main" val="3261172157"/>
                    </a:ext>
                  </a:extLst>
                </a:gridCol>
                <a:gridCol w="765079">
                  <a:extLst>
                    <a:ext uri="{9D8B030D-6E8A-4147-A177-3AD203B41FA5}">
                      <a16:colId xmlns:a16="http://schemas.microsoft.com/office/drawing/2014/main" val="2141529242"/>
                    </a:ext>
                  </a:extLst>
                </a:gridCol>
                <a:gridCol w="765079">
                  <a:extLst>
                    <a:ext uri="{9D8B030D-6E8A-4147-A177-3AD203B41FA5}">
                      <a16:colId xmlns:a16="http://schemas.microsoft.com/office/drawing/2014/main" val="18241743"/>
                    </a:ext>
                  </a:extLst>
                </a:gridCol>
              </a:tblGrid>
              <a:tr h="206101">
                <a:tc>
                  <a:txBody>
                    <a:bodyPr/>
                    <a:lstStyle/>
                    <a:p>
                      <a:endParaRPr lang="en-US" sz="1000"/>
                    </a:p>
                  </a:txBody>
                  <a:tcPr marL="51525" marR="51525" marT="25763" marB="25763">
                    <a:lnB w="7620" cap="flat" cmpd="sng" algn="ctr">
                      <a:solidFill>
                        <a:srgbClr val="EEEEEE"/>
                      </a:solidFill>
                      <a:prstDash val="solid"/>
                      <a:round/>
                      <a:headEnd type="none" w="med" len="med"/>
                      <a:tailEnd type="none" w="med" len="med"/>
                    </a:lnB>
                  </a:tcPr>
                </a:tc>
                <a:tc>
                  <a:txBody>
                    <a:bodyPr/>
                    <a:lstStyle/>
                    <a:p>
                      <a:endParaRPr lang="en-US" sz="1000"/>
                    </a:p>
                  </a:txBody>
                  <a:tcPr marL="51525" marR="51525" marT="25763" marB="25763">
                    <a:lnB w="7620" cap="flat" cmpd="sng" algn="ctr">
                      <a:solidFill>
                        <a:srgbClr val="EEEEEE"/>
                      </a:solidFill>
                      <a:prstDash val="solid"/>
                      <a:round/>
                      <a:headEnd type="none" w="med" len="med"/>
                      <a:tailEnd type="none" w="med" len="med"/>
                    </a:lnB>
                  </a:tcPr>
                </a:tc>
                <a:tc>
                  <a:txBody>
                    <a:bodyPr/>
                    <a:lstStyle/>
                    <a:p>
                      <a:endParaRPr lang="en-US" sz="1000"/>
                    </a:p>
                  </a:txBody>
                  <a:tcPr marL="51525" marR="51525" marT="25763" marB="25763">
                    <a:lnB w="7620" cap="flat" cmpd="sng" algn="ctr">
                      <a:solidFill>
                        <a:srgbClr val="EEEEEE"/>
                      </a:solidFill>
                      <a:prstDash val="solid"/>
                      <a:round/>
                      <a:headEnd type="none" w="med" len="med"/>
                      <a:tailEnd type="none" w="med" len="med"/>
                    </a:lnB>
                  </a:tcPr>
                </a:tc>
                <a:tc>
                  <a:txBody>
                    <a:bodyPr/>
                    <a:lstStyle/>
                    <a:p>
                      <a:endParaRPr lang="en-US" sz="1000"/>
                    </a:p>
                  </a:txBody>
                  <a:tcPr marL="51525" marR="51525" marT="25763" marB="25763">
                    <a:lnB w="7620" cap="flat" cmpd="sng" algn="ctr">
                      <a:solidFill>
                        <a:srgbClr val="EEEEEE"/>
                      </a:solidFill>
                      <a:prstDash val="solid"/>
                      <a:round/>
                      <a:headEnd type="none" w="med" len="med"/>
                      <a:tailEnd type="none" w="med" len="med"/>
                    </a:lnB>
                  </a:tcPr>
                </a:tc>
                <a:tc>
                  <a:txBody>
                    <a:bodyPr/>
                    <a:lstStyle/>
                    <a:p>
                      <a:endParaRPr lang="en-US" sz="1000"/>
                    </a:p>
                  </a:txBody>
                  <a:tcPr marL="51525" marR="51525" marT="25763" marB="25763">
                    <a:lnB w="7620" cap="flat" cmpd="sng" algn="ctr">
                      <a:solidFill>
                        <a:srgbClr val="EEEEEE"/>
                      </a:solidFill>
                      <a:prstDash val="solid"/>
                      <a:round/>
                      <a:headEnd type="none" w="med" len="med"/>
                      <a:tailEnd type="none" w="med" len="med"/>
                    </a:lnB>
                  </a:tcPr>
                </a:tc>
                <a:tc>
                  <a:txBody>
                    <a:bodyPr/>
                    <a:lstStyle/>
                    <a:p>
                      <a:endParaRPr lang="en-US" sz="1000"/>
                    </a:p>
                  </a:txBody>
                  <a:tcPr marL="51525" marR="51525" marT="25763" marB="25763">
                    <a:lnB w="7620" cap="flat" cmpd="sng" algn="ctr">
                      <a:solidFill>
                        <a:srgbClr val="EEEEEE"/>
                      </a:solidFill>
                      <a:prstDash val="solid"/>
                      <a:round/>
                      <a:headEnd type="none" w="med" len="med"/>
                      <a:tailEnd type="none" w="med" len="med"/>
                    </a:lnB>
                  </a:tcPr>
                </a:tc>
                <a:tc>
                  <a:txBody>
                    <a:bodyPr/>
                    <a:lstStyle/>
                    <a:p>
                      <a:endParaRPr lang="en-US" sz="1000"/>
                    </a:p>
                  </a:txBody>
                  <a:tcPr marL="51525" marR="51525" marT="25763" marB="25763">
                    <a:lnB w="7620" cap="flat" cmpd="sng" algn="ctr">
                      <a:solidFill>
                        <a:srgbClr val="EEEEEE"/>
                      </a:solidFill>
                      <a:prstDash val="solid"/>
                      <a:round/>
                      <a:headEnd type="none" w="med" len="med"/>
                      <a:tailEnd type="none" w="med" len="med"/>
                    </a:lnB>
                  </a:tcPr>
                </a:tc>
                <a:tc>
                  <a:txBody>
                    <a:bodyPr/>
                    <a:lstStyle/>
                    <a:p>
                      <a:endParaRPr lang="en-US" sz="1000"/>
                    </a:p>
                  </a:txBody>
                  <a:tcPr marL="51525" marR="51525" marT="25763" marB="25763">
                    <a:lnB w="762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2260071198"/>
                  </a:ext>
                </a:extLst>
              </a:tr>
              <a:tr h="841578">
                <a:tc>
                  <a:txBody>
                    <a:bodyPr/>
                    <a:lstStyle/>
                    <a:p>
                      <a:pPr fontAlgn="t"/>
                      <a:r>
                        <a:rPr lang="en-US" sz="1000">
                          <a:effectLst/>
                        </a:rPr>
                        <a:t>CHM 131</a:t>
                      </a: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EEEEEE"/>
                    </a:solidFill>
                  </a:tcPr>
                </a:tc>
                <a:tc>
                  <a:txBody>
                    <a:bodyPr/>
                    <a:lstStyle/>
                    <a:p>
                      <a:pPr fontAlgn="t"/>
                      <a:r>
                        <a:rPr lang="en-US" sz="1000">
                          <a:effectLst/>
                        </a:rPr>
                        <a:t>General Chemistry I Lab</a:t>
                      </a: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EEEEEE"/>
                    </a:solidFill>
                  </a:tcPr>
                </a:tc>
                <a:tc>
                  <a:txBody>
                    <a:bodyPr/>
                    <a:lstStyle/>
                    <a:p>
                      <a:pPr fontAlgn="t"/>
                      <a:r>
                        <a:rPr lang="en-US" sz="1000">
                          <a:effectLst/>
                        </a:rPr>
                        <a:t>to Present</a:t>
                      </a: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EEEEEE"/>
                    </a:solidFill>
                  </a:tcPr>
                </a:tc>
                <a:tc>
                  <a:txBody>
                    <a:bodyPr/>
                    <a:lstStyle/>
                    <a:p>
                      <a:pPr fontAlgn="t"/>
                      <a:r>
                        <a:rPr lang="en-US" sz="1000">
                          <a:effectLst/>
                        </a:rPr>
                        <a:t>1</a:t>
                      </a: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EEEEEE"/>
                    </a:solidFill>
                  </a:tcPr>
                </a:tc>
                <a:tc>
                  <a:txBody>
                    <a:bodyPr/>
                    <a:lstStyle/>
                    <a:p>
                      <a:pPr fontAlgn="t"/>
                      <a:endParaRPr lang="en-US" sz="1000">
                        <a:effectLst/>
                      </a:endParaRP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EEEEEE"/>
                    </a:solidFill>
                  </a:tcPr>
                </a:tc>
                <a:tc>
                  <a:txBody>
                    <a:bodyPr/>
                    <a:lstStyle/>
                    <a:p>
                      <a:pPr fontAlgn="t"/>
                      <a:r>
                        <a:rPr lang="en-US" sz="1000" u="sng">
                          <a:solidFill>
                            <a:srgbClr val="CC0000"/>
                          </a:solidFill>
                          <a:effectLst/>
                          <a:hlinkClick r:id="rId2"/>
                        </a:rPr>
                        <a:t>CH 102</a:t>
                      </a:r>
                      <a:endParaRPr lang="en-US" sz="1000">
                        <a:effectLst/>
                      </a:endParaRP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EEEEEE"/>
                    </a:solidFill>
                  </a:tcPr>
                </a:tc>
                <a:tc>
                  <a:txBody>
                    <a:bodyPr/>
                    <a:lstStyle/>
                    <a:p>
                      <a:pPr fontAlgn="t"/>
                      <a:r>
                        <a:rPr lang="en-US" sz="1000">
                          <a:effectLst/>
                        </a:rPr>
                        <a:t>1</a:t>
                      </a: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EEEEEE"/>
                    </a:solidFill>
                  </a:tcPr>
                </a:tc>
                <a:tc>
                  <a:txBody>
                    <a:bodyPr/>
                    <a:lstStyle/>
                    <a:p>
                      <a:pPr fontAlgn="t"/>
                      <a:endParaRPr lang="en-US" sz="1000">
                        <a:effectLst/>
                      </a:endParaRP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EEEEEE"/>
                    </a:solidFill>
                  </a:tcPr>
                </a:tc>
                <a:extLst>
                  <a:ext uri="{0D108BD9-81ED-4DB2-BD59-A6C34878D82A}">
                    <a16:rowId xmlns:a16="http://schemas.microsoft.com/office/drawing/2014/main" val="4064978344"/>
                  </a:ext>
                </a:extLst>
              </a:tr>
              <a:tr h="687002">
                <a:tc>
                  <a:txBody>
                    <a:bodyPr/>
                    <a:lstStyle/>
                    <a:p>
                      <a:pPr fontAlgn="t"/>
                      <a:r>
                        <a:rPr lang="en-US" sz="1000">
                          <a:effectLst/>
                        </a:rPr>
                        <a:t>CHM 132</a:t>
                      </a: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a:effectLst/>
                        </a:rPr>
                        <a:t>Gen Chemistry II Lab</a:t>
                      </a: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a:effectLst/>
                        </a:rPr>
                        <a:t>to Present</a:t>
                      </a: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a:effectLst/>
                        </a:rPr>
                        <a:t>1</a:t>
                      </a: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a:effectLst/>
                        </a:rPr>
                        <a:t>06-14-2021</a:t>
                      </a: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u="sng">
                          <a:solidFill>
                            <a:srgbClr val="CC0000"/>
                          </a:solidFill>
                          <a:effectLst/>
                          <a:hlinkClick r:id="rId2"/>
                        </a:rPr>
                        <a:t>CH 202</a:t>
                      </a:r>
                      <a:endParaRPr lang="en-US" sz="1000">
                        <a:effectLst/>
                      </a:endParaRP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a:effectLst/>
                        </a:rPr>
                        <a:t>1</a:t>
                      </a: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fontAlgn="t"/>
                      <a:endParaRPr lang="en-US" sz="1000">
                        <a:effectLst/>
                      </a:endParaRP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628031726"/>
                  </a:ext>
                </a:extLst>
              </a:tr>
              <a:tr h="532427">
                <a:tc>
                  <a:txBody>
                    <a:bodyPr/>
                    <a:lstStyle/>
                    <a:p>
                      <a:pPr fontAlgn="t"/>
                      <a:r>
                        <a:rPr lang="en-US" sz="1000">
                          <a:effectLst/>
                        </a:rPr>
                        <a:t>CIS 201</a:t>
                      </a: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EEEEEE"/>
                    </a:solidFill>
                  </a:tcPr>
                </a:tc>
                <a:tc>
                  <a:txBody>
                    <a:bodyPr/>
                    <a:lstStyle/>
                    <a:p>
                      <a:pPr fontAlgn="t"/>
                      <a:r>
                        <a:rPr lang="en-US" sz="1000">
                          <a:effectLst/>
                        </a:rPr>
                        <a:t>Intro Cmptr Appl</a:t>
                      </a: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EEEEEE"/>
                    </a:solidFill>
                  </a:tcPr>
                </a:tc>
                <a:tc>
                  <a:txBody>
                    <a:bodyPr/>
                    <a:lstStyle/>
                    <a:p>
                      <a:pPr fontAlgn="t"/>
                      <a:r>
                        <a:rPr lang="en-US" sz="1000">
                          <a:effectLst/>
                        </a:rPr>
                        <a:t>to Present</a:t>
                      </a: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EEEEEE"/>
                    </a:solidFill>
                  </a:tcPr>
                </a:tc>
                <a:tc>
                  <a:txBody>
                    <a:bodyPr/>
                    <a:lstStyle/>
                    <a:p>
                      <a:pPr fontAlgn="t"/>
                      <a:r>
                        <a:rPr lang="en-US" sz="1000">
                          <a:effectLst/>
                        </a:rPr>
                        <a:t>3</a:t>
                      </a: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EEEEEE"/>
                    </a:solidFill>
                  </a:tcPr>
                </a:tc>
                <a:tc>
                  <a:txBody>
                    <a:bodyPr/>
                    <a:lstStyle/>
                    <a:p>
                      <a:pPr fontAlgn="t"/>
                      <a:endParaRPr lang="en-US" sz="1000">
                        <a:effectLst/>
                      </a:endParaRP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EEEEEE"/>
                    </a:solidFill>
                  </a:tcPr>
                </a:tc>
                <a:tc>
                  <a:txBody>
                    <a:bodyPr/>
                    <a:lstStyle/>
                    <a:p>
                      <a:pPr fontAlgn="t"/>
                      <a:r>
                        <a:rPr lang="en-US" sz="1000">
                          <a:effectLst/>
                        </a:rPr>
                        <a:t>CSC ***</a:t>
                      </a: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EEEEEE"/>
                    </a:solidFill>
                  </a:tcPr>
                </a:tc>
                <a:tc>
                  <a:txBody>
                    <a:bodyPr/>
                    <a:lstStyle/>
                    <a:p>
                      <a:pPr fontAlgn="t"/>
                      <a:r>
                        <a:rPr lang="en-US" sz="1000">
                          <a:effectLst/>
                        </a:rPr>
                        <a:t>3</a:t>
                      </a: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EEEEEE"/>
                    </a:solidFill>
                  </a:tcPr>
                </a:tc>
                <a:tc>
                  <a:txBody>
                    <a:bodyPr/>
                    <a:lstStyle/>
                    <a:p>
                      <a:pPr fontAlgn="t"/>
                      <a:endParaRPr lang="en-US" sz="1000">
                        <a:effectLst/>
                      </a:endParaRP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EEEEEE"/>
                    </a:solidFill>
                  </a:tcPr>
                </a:tc>
                <a:extLst>
                  <a:ext uri="{0D108BD9-81ED-4DB2-BD59-A6C34878D82A}">
                    <a16:rowId xmlns:a16="http://schemas.microsoft.com/office/drawing/2014/main" val="1511152593"/>
                  </a:ext>
                </a:extLst>
              </a:tr>
              <a:tr h="532427">
                <a:tc>
                  <a:txBody>
                    <a:bodyPr/>
                    <a:lstStyle/>
                    <a:p>
                      <a:pPr fontAlgn="t"/>
                      <a:r>
                        <a:rPr lang="en-US" sz="1000">
                          <a:effectLst/>
                        </a:rPr>
                        <a:t>COM 103</a:t>
                      </a: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a:effectLst/>
                        </a:rPr>
                        <a:t>Public Speaking</a:t>
                      </a: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a:effectLst/>
                        </a:rPr>
                        <a:t>to Present</a:t>
                      </a: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a:effectLst/>
                        </a:rPr>
                        <a:t>3</a:t>
                      </a: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fontAlgn="t"/>
                      <a:endParaRPr lang="en-US" sz="1000">
                        <a:effectLst/>
                      </a:endParaRP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u="sng">
                          <a:solidFill>
                            <a:srgbClr val="CC0000"/>
                          </a:solidFill>
                          <a:effectLst/>
                          <a:hlinkClick r:id="rId2"/>
                        </a:rPr>
                        <a:t>COM 110</a:t>
                      </a:r>
                      <a:endParaRPr lang="en-US" sz="1000">
                        <a:effectLst/>
                      </a:endParaRP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a:effectLst/>
                        </a:rPr>
                        <a:t>3</a:t>
                      </a: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fontAlgn="t"/>
                      <a:endParaRPr lang="en-US" sz="1000">
                        <a:effectLst/>
                      </a:endParaRP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3063841360"/>
                  </a:ext>
                </a:extLst>
              </a:tr>
              <a:tr h="687002">
                <a:tc>
                  <a:txBody>
                    <a:bodyPr/>
                    <a:lstStyle/>
                    <a:p>
                      <a:pPr fontAlgn="t"/>
                      <a:r>
                        <a:rPr lang="en-US" sz="1000">
                          <a:effectLst/>
                        </a:rPr>
                        <a:t>COM 110</a:t>
                      </a: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EEEEEE"/>
                    </a:solidFill>
                  </a:tcPr>
                </a:tc>
                <a:tc>
                  <a:txBody>
                    <a:bodyPr/>
                    <a:lstStyle/>
                    <a:p>
                      <a:pPr fontAlgn="t"/>
                      <a:r>
                        <a:rPr lang="en-US" sz="1000">
                          <a:effectLst/>
                        </a:rPr>
                        <a:t>Oral Communication</a:t>
                      </a: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EEEEEE"/>
                    </a:solidFill>
                  </a:tcPr>
                </a:tc>
                <a:tc>
                  <a:txBody>
                    <a:bodyPr/>
                    <a:lstStyle/>
                    <a:p>
                      <a:pPr fontAlgn="t"/>
                      <a:r>
                        <a:rPr lang="en-US" sz="1000">
                          <a:effectLst/>
                        </a:rPr>
                        <a:t>to Present</a:t>
                      </a: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EEEEEE"/>
                    </a:solidFill>
                  </a:tcPr>
                </a:tc>
                <a:tc>
                  <a:txBody>
                    <a:bodyPr/>
                    <a:lstStyle/>
                    <a:p>
                      <a:pPr fontAlgn="t"/>
                      <a:r>
                        <a:rPr lang="en-US" sz="1000">
                          <a:effectLst/>
                        </a:rPr>
                        <a:t>3</a:t>
                      </a: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EEEEEE"/>
                    </a:solidFill>
                  </a:tcPr>
                </a:tc>
                <a:tc>
                  <a:txBody>
                    <a:bodyPr/>
                    <a:lstStyle/>
                    <a:p>
                      <a:pPr fontAlgn="t"/>
                      <a:endParaRPr lang="en-US" sz="1000">
                        <a:effectLst/>
                      </a:endParaRP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EEEEEE"/>
                    </a:solidFill>
                  </a:tcPr>
                </a:tc>
                <a:tc>
                  <a:txBody>
                    <a:bodyPr/>
                    <a:lstStyle/>
                    <a:p>
                      <a:pPr fontAlgn="t"/>
                      <a:r>
                        <a:rPr lang="en-US" sz="1000">
                          <a:effectLst/>
                        </a:rPr>
                        <a:t>COM 2**</a:t>
                      </a: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EEEEEE"/>
                    </a:solidFill>
                  </a:tcPr>
                </a:tc>
                <a:tc>
                  <a:txBody>
                    <a:bodyPr/>
                    <a:lstStyle/>
                    <a:p>
                      <a:pPr fontAlgn="t"/>
                      <a:r>
                        <a:rPr lang="en-US" sz="1000">
                          <a:effectLst/>
                        </a:rPr>
                        <a:t>3</a:t>
                      </a: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EEEEEE"/>
                    </a:solidFill>
                  </a:tcPr>
                </a:tc>
                <a:tc>
                  <a:txBody>
                    <a:bodyPr/>
                    <a:lstStyle/>
                    <a:p>
                      <a:pPr fontAlgn="t"/>
                      <a:endParaRPr lang="en-US" sz="1000">
                        <a:effectLst/>
                      </a:endParaRP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EEEEEE"/>
                    </a:solidFill>
                  </a:tcPr>
                </a:tc>
                <a:extLst>
                  <a:ext uri="{0D108BD9-81ED-4DB2-BD59-A6C34878D82A}">
                    <a16:rowId xmlns:a16="http://schemas.microsoft.com/office/drawing/2014/main" val="1597009795"/>
                  </a:ext>
                </a:extLst>
              </a:tr>
              <a:tr h="687002">
                <a:tc>
                  <a:txBody>
                    <a:bodyPr/>
                    <a:lstStyle/>
                    <a:p>
                      <a:pPr fontAlgn="t"/>
                      <a:r>
                        <a:rPr lang="en-US" sz="1000">
                          <a:effectLst/>
                        </a:rPr>
                        <a:t>EDU 110</a:t>
                      </a: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a:effectLst/>
                        </a:rPr>
                        <a:t>Fld Exp l: Elem Educ</a:t>
                      </a: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a:effectLst/>
                        </a:rPr>
                        <a:t>to Present</a:t>
                      </a: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a:effectLst/>
                        </a:rPr>
                        <a:t>1</a:t>
                      </a: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fontAlgn="t"/>
                      <a:endParaRPr lang="en-US" sz="1000">
                        <a:effectLst/>
                      </a:endParaRP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u="sng">
                          <a:solidFill>
                            <a:srgbClr val="CC0000"/>
                          </a:solidFill>
                          <a:effectLst/>
                          <a:hlinkClick r:id="rId2"/>
                        </a:rPr>
                        <a:t>No Credit</a:t>
                      </a:r>
                      <a:endParaRPr lang="en-US" sz="1000">
                        <a:effectLst/>
                      </a:endParaRPr>
                    </a:p>
                  </a:txBody>
                  <a:tcPr marL="34350" marR="34350" marT="34350" marB="3435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endParaRPr lang="en-US" sz="1000"/>
                    </a:p>
                  </a:txBody>
                  <a:tcPr marL="51525" marR="51525" marT="25763" marB="25763">
                    <a:lnL w="7620" cap="flat" cmpd="sng" algn="ctr">
                      <a:solidFill>
                        <a:srgbClr val="EEEEEE"/>
                      </a:solidFill>
                      <a:prstDash val="solid"/>
                      <a:round/>
                      <a:headEnd type="none" w="med" len="med"/>
                      <a:tailEnd type="none" w="med" len="med"/>
                    </a:lnL>
                    <a:lnT w="7620" cap="flat" cmpd="sng" algn="ctr">
                      <a:solidFill>
                        <a:srgbClr val="EEEEEE"/>
                      </a:solidFill>
                      <a:prstDash val="solid"/>
                      <a:round/>
                      <a:headEnd type="none" w="med" len="med"/>
                      <a:tailEnd type="none" w="med" len="med"/>
                    </a:lnT>
                  </a:tcPr>
                </a:tc>
                <a:tc>
                  <a:txBody>
                    <a:bodyPr/>
                    <a:lstStyle/>
                    <a:p>
                      <a:endParaRPr lang="en-US" sz="1000"/>
                    </a:p>
                  </a:txBody>
                  <a:tcPr marL="51525" marR="51525" marT="25763" marB="25763">
                    <a:lnT w="7620" cap="flat" cmpd="sng" algn="ctr">
                      <a:solidFill>
                        <a:srgbClr val="EEEEEE"/>
                      </a:solidFill>
                      <a:prstDash val="solid"/>
                      <a:round/>
                      <a:headEnd type="none" w="med" len="med"/>
                      <a:tailEnd type="none" w="med" len="med"/>
                    </a:lnT>
                  </a:tcPr>
                </a:tc>
                <a:extLst>
                  <a:ext uri="{0D108BD9-81ED-4DB2-BD59-A6C34878D82A}">
                    <a16:rowId xmlns:a16="http://schemas.microsoft.com/office/drawing/2014/main" val="2220449578"/>
                  </a:ext>
                </a:extLst>
              </a:tr>
            </a:tbl>
          </a:graphicData>
        </a:graphic>
      </p:graphicFrame>
      <p:sp>
        <p:nvSpPr>
          <p:cNvPr id="5" name="Rectangle 1">
            <a:extLst>
              <a:ext uri="{FF2B5EF4-FFF2-40B4-BE49-F238E27FC236}">
                <a16:creationId xmlns:a16="http://schemas.microsoft.com/office/drawing/2014/main" id="{C4889FD7-A654-A029-8E1E-BFD0AE11C807}"/>
              </a:ext>
            </a:extLst>
          </p:cNvPr>
          <p:cNvSpPr>
            <a:spLocks noChangeArrowheads="1"/>
          </p:cNvSpPr>
          <p:nvPr/>
        </p:nvSpPr>
        <p:spPr bwMode="auto">
          <a:xfrm>
            <a:off x="-8314558" y="-323165"/>
            <a:ext cx="205065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37401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E2469-6C38-8079-0DB2-FB86447C4769}"/>
              </a:ext>
            </a:extLst>
          </p:cNvPr>
          <p:cNvSpPr>
            <a:spLocks noGrp="1"/>
          </p:cNvSpPr>
          <p:nvPr>
            <p:ph type="title"/>
          </p:nvPr>
        </p:nvSpPr>
        <p:spPr/>
        <p:txBody>
          <a:bodyPr/>
          <a:lstStyle/>
          <a:p>
            <a:r>
              <a:rPr lang="en-US"/>
              <a:t>How Does This Work With AP Next Year</a:t>
            </a:r>
          </a:p>
        </p:txBody>
      </p:sp>
      <p:sp>
        <p:nvSpPr>
          <p:cNvPr id="3" name="Content Placeholder 2">
            <a:extLst>
              <a:ext uri="{FF2B5EF4-FFF2-40B4-BE49-F238E27FC236}">
                <a16:creationId xmlns:a16="http://schemas.microsoft.com/office/drawing/2014/main" id="{CB72188C-5371-5A6F-EBCE-1D712B2AD849}"/>
              </a:ext>
            </a:extLst>
          </p:cNvPr>
          <p:cNvSpPr>
            <a:spLocks noGrp="1"/>
          </p:cNvSpPr>
          <p:nvPr>
            <p:ph idx="1"/>
          </p:nvPr>
        </p:nvSpPr>
        <p:spPr/>
        <p:txBody>
          <a:bodyPr/>
          <a:lstStyle/>
          <a:p>
            <a:pPr marL="0" indent="0">
              <a:buNone/>
            </a:pPr>
            <a:r>
              <a:rPr lang="en-US"/>
              <a:t>We will NOT be cancelling our AP classes that we currently offer</a:t>
            </a:r>
          </a:p>
          <a:p>
            <a:pPr marL="0" indent="0">
              <a:buNone/>
            </a:pPr>
            <a:endParaRPr lang="en-US"/>
          </a:p>
          <a:p>
            <a:pPr marL="0" indent="0">
              <a:buNone/>
            </a:pPr>
            <a:r>
              <a:rPr lang="en-US"/>
              <a:t>We will still offer AP Exam Only tests for those who want to sign up for them</a:t>
            </a:r>
          </a:p>
          <a:p>
            <a:pPr marL="0" indent="0">
              <a:buNone/>
            </a:pPr>
            <a:endParaRPr lang="en-US"/>
          </a:p>
          <a:p>
            <a:pPr marL="0" indent="0">
              <a:buNone/>
            </a:pPr>
            <a:r>
              <a:rPr lang="en-US"/>
              <a:t>We will determine moving forward on what is the best fit for Cary Christian School</a:t>
            </a:r>
          </a:p>
        </p:txBody>
      </p:sp>
    </p:spTree>
    <p:extLst>
      <p:ext uri="{BB962C8B-B14F-4D97-AF65-F5344CB8AC3E}">
        <p14:creationId xmlns:p14="http://schemas.microsoft.com/office/powerpoint/2010/main" val="1665433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5F552-73A3-A6DB-C41A-07D60D5C48AB}"/>
              </a:ext>
            </a:extLst>
          </p:cNvPr>
          <p:cNvSpPr>
            <a:spLocks noGrp="1"/>
          </p:cNvSpPr>
          <p:nvPr>
            <p:ph type="title"/>
          </p:nvPr>
        </p:nvSpPr>
        <p:spPr/>
        <p:txBody>
          <a:bodyPr/>
          <a:lstStyle/>
          <a:p>
            <a:r>
              <a:rPr lang="en-US"/>
              <a:t>When Do We Sign Up</a:t>
            </a:r>
          </a:p>
        </p:txBody>
      </p:sp>
      <p:sp>
        <p:nvSpPr>
          <p:cNvPr id="3" name="Content Placeholder 2">
            <a:extLst>
              <a:ext uri="{FF2B5EF4-FFF2-40B4-BE49-F238E27FC236}">
                <a16:creationId xmlns:a16="http://schemas.microsoft.com/office/drawing/2014/main" id="{B4A5F0E2-58E9-A616-9752-1856BBCD2E42}"/>
              </a:ext>
            </a:extLst>
          </p:cNvPr>
          <p:cNvSpPr>
            <a:spLocks noGrp="1"/>
          </p:cNvSpPr>
          <p:nvPr>
            <p:ph idx="1"/>
          </p:nvPr>
        </p:nvSpPr>
        <p:spPr/>
        <p:txBody>
          <a:bodyPr/>
          <a:lstStyle/>
          <a:p>
            <a:pPr marL="0" indent="0">
              <a:buNone/>
            </a:pPr>
            <a:r>
              <a:rPr lang="en-US"/>
              <a:t>In late September, we will have a representative from Colorado Christian University on site to talk through the enrollment process and give a similar presentation to today who will be outlining the exact classes that we will be offering.</a:t>
            </a:r>
          </a:p>
          <a:p>
            <a:pPr marL="0" indent="0">
              <a:buNone/>
            </a:pPr>
            <a:endParaRPr lang="en-US"/>
          </a:p>
          <a:p>
            <a:pPr marL="0" indent="0">
              <a:buNone/>
            </a:pPr>
            <a:r>
              <a:rPr lang="en-US"/>
              <a:t>Typically, October 15</a:t>
            </a:r>
            <a:r>
              <a:rPr lang="en-US" baseline="30000"/>
              <a:t>th</a:t>
            </a:r>
            <a:r>
              <a:rPr lang="en-US"/>
              <a:t> would be a deadline to sign up for dual enrollment through CCU.</a:t>
            </a:r>
          </a:p>
          <a:p>
            <a:pPr marL="0" indent="0">
              <a:buNone/>
            </a:pPr>
            <a:endParaRPr lang="en-US"/>
          </a:p>
          <a:p>
            <a:pPr marL="0" indent="0">
              <a:buNone/>
            </a:pPr>
            <a:r>
              <a:rPr lang="en-US"/>
              <a:t>There is also a period that you can Withdraw as with any college course. </a:t>
            </a:r>
          </a:p>
        </p:txBody>
      </p:sp>
    </p:spTree>
    <p:extLst>
      <p:ext uri="{BB962C8B-B14F-4D97-AF65-F5344CB8AC3E}">
        <p14:creationId xmlns:p14="http://schemas.microsoft.com/office/powerpoint/2010/main" val="1906041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DD042-5CAD-BA34-153F-1777DE9E6FB5}"/>
              </a:ext>
            </a:extLst>
          </p:cNvPr>
          <p:cNvSpPr>
            <a:spLocks noGrp="1"/>
          </p:cNvSpPr>
          <p:nvPr>
            <p:ph type="title"/>
          </p:nvPr>
        </p:nvSpPr>
        <p:spPr/>
        <p:txBody>
          <a:bodyPr/>
          <a:lstStyle/>
          <a:p>
            <a:pPr algn="ctr"/>
            <a:r>
              <a:rPr lang="en-US"/>
              <a:t>2022-2023 Spanish III or Econ/Govt</a:t>
            </a:r>
          </a:p>
        </p:txBody>
      </p:sp>
      <p:sp>
        <p:nvSpPr>
          <p:cNvPr id="3" name="Text Placeholder 2">
            <a:extLst>
              <a:ext uri="{FF2B5EF4-FFF2-40B4-BE49-F238E27FC236}">
                <a16:creationId xmlns:a16="http://schemas.microsoft.com/office/drawing/2014/main" id="{07FF9B32-1C71-211B-A49F-C0E924E09D49}"/>
              </a:ext>
            </a:extLst>
          </p:cNvPr>
          <p:cNvSpPr>
            <a:spLocks noGrp="1"/>
          </p:cNvSpPr>
          <p:nvPr>
            <p:ph type="body" idx="1"/>
          </p:nvPr>
        </p:nvSpPr>
        <p:spPr/>
        <p:txBody>
          <a:bodyPr/>
          <a:lstStyle/>
          <a:p>
            <a:pPr algn="ctr"/>
            <a:r>
              <a:rPr lang="en-US"/>
              <a:t>Spanish III		</a:t>
            </a:r>
          </a:p>
        </p:txBody>
      </p:sp>
      <p:sp>
        <p:nvSpPr>
          <p:cNvPr id="4" name="Content Placeholder 3">
            <a:extLst>
              <a:ext uri="{FF2B5EF4-FFF2-40B4-BE49-F238E27FC236}">
                <a16:creationId xmlns:a16="http://schemas.microsoft.com/office/drawing/2014/main" id="{CE9B5DD6-8992-1C07-419A-301E754830EE}"/>
              </a:ext>
            </a:extLst>
          </p:cNvPr>
          <p:cNvSpPr>
            <a:spLocks noGrp="1"/>
          </p:cNvSpPr>
          <p:nvPr>
            <p:ph sz="half" idx="2"/>
          </p:nvPr>
        </p:nvSpPr>
        <p:spPr/>
        <p:txBody>
          <a:bodyPr vert="horz" lIns="91440" tIns="45720" rIns="91440" bIns="45720" rtlCol="0" anchor="t">
            <a:normAutofit/>
          </a:bodyPr>
          <a:lstStyle/>
          <a:p>
            <a:r>
              <a:rPr lang="en-US">
                <a:cs typeface="Calibri"/>
              </a:rPr>
              <a:t>Can take as Dual Credit Class</a:t>
            </a:r>
          </a:p>
          <a:p>
            <a:r>
              <a:rPr lang="en-US">
                <a:ea typeface="+mn-lt"/>
                <a:cs typeface="Calibri"/>
              </a:rPr>
              <a:t>Consider it if your college requires beyond 2 years such as UNC.  </a:t>
            </a:r>
          </a:p>
          <a:p>
            <a:r>
              <a:rPr lang="en-US">
                <a:ea typeface="+mn-lt"/>
                <a:cs typeface="+mn-lt"/>
                <a:hlinkClick r:id="rId2"/>
              </a:rPr>
              <a:t>https://catalog.unc.edu/undergraduate/general-education-curriculum-degree-requirements/</a:t>
            </a:r>
            <a:endParaRPr lang="en-US"/>
          </a:p>
          <a:p>
            <a:r>
              <a:rPr lang="en-US">
                <a:ea typeface="+mn-lt"/>
                <a:cs typeface="+mn-lt"/>
                <a:hlinkClick r:id="rId3"/>
              </a:rPr>
              <a:t>https://oucc.dasa.ncsu.edu/foreign-language-proficiency/</a:t>
            </a:r>
            <a:endParaRPr lang="en-US"/>
          </a:p>
          <a:p>
            <a:endParaRPr lang="en-US"/>
          </a:p>
          <a:p>
            <a:endParaRPr lang="en-US"/>
          </a:p>
        </p:txBody>
      </p:sp>
      <p:sp>
        <p:nvSpPr>
          <p:cNvPr id="5" name="Text Placeholder 4">
            <a:extLst>
              <a:ext uri="{FF2B5EF4-FFF2-40B4-BE49-F238E27FC236}">
                <a16:creationId xmlns:a16="http://schemas.microsoft.com/office/drawing/2014/main" id="{8844BF58-2572-7C86-A1BE-8D7C50609D25}"/>
              </a:ext>
            </a:extLst>
          </p:cNvPr>
          <p:cNvSpPr>
            <a:spLocks noGrp="1"/>
          </p:cNvSpPr>
          <p:nvPr>
            <p:ph type="body" sz="quarter" idx="3"/>
          </p:nvPr>
        </p:nvSpPr>
        <p:spPr/>
        <p:txBody>
          <a:bodyPr/>
          <a:lstStyle/>
          <a:p>
            <a:pPr algn="ctr"/>
            <a:r>
              <a:rPr lang="en-US"/>
              <a:t>Economics/ Government</a:t>
            </a:r>
          </a:p>
        </p:txBody>
      </p:sp>
      <p:sp>
        <p:nvSpPr>
          <p:cNvPr id="6" name="Content Placeholder 5">
            <a:extLst>
              <a:ext uri="{FF2B5EF4-FFF2-40B4-BE49-F238E27FC236}">
                <a16:creationId xmlns:a16="http://schemas.microsoft.com/office/drawing/2014/main" id="{CBE77541-CB66-8992-1613-D3716B56350F}"/>
              </a:ext>
            </a:extLst>
          </p:cNvPr>
          <p:cNvSpPr>
            <a:spLocks noGrp="1"/>
          </p:cNvSpPr>
          <p:nvPr>
            <p:ph sz="quarter" idx="4"/>
          </p:nvPr>
        </p:nvSpPr>
        <p:spPr>
          <a:xfrm>
            <a:off x="6635416" y="2505075"/>
            <a:ext cx="4719972" cy="3684588"/>
          </a:xfrm>
        </p:spPr>
        <p:txBody>
          <a:bodyPr>
            <a:normAutofit/>
          </a:bodyPr>
          <a:lstStyle/>
          <a:p>
            <a:r>
              <a:rPr lang="en-US"/>
              <a:t>Economics is a class that will talk through economics (Macro and Micro) and Government </a:t>
            </a:r>
          </a:p>
          <a:p>
            <a:r>
              <a:rPr lang="en-US"/>
              <a:t>Discuss and learn the missing gaps between US History and Senior Seminar</a:t>
            </a:r>
          </a:p>
          <a:p>
            <a:r>
              <a:rPr lang="en-US"/>
              <a:t>2 Year Commitment if you opt out in 11</a:t>
            </a:r>
            <a:r>
              <a:rPr lang="en-US" baseline="30000"/>
              <a:t>th</a:t>
            </a:r>
            <a:r>
              <a:rPr lang="en-US"/>
              <a:t> grade </a:t>
            </a:r>
          </a:p>
        </p:txBody>
      </p:sp>
    </p:spTree>
    <p:extLst>
      <p:ext uri="{BB962C8B-B14F-4D97-AF65-F5344CB8AC3E}">
        <p14:creationId xmlns:p14="http://schemas.microsoft.com/office/powerpoint/2010/main" val="1754746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D181C5-240F-4766-B0C6-F3008F02AB51}"/>
              </a:ext>
            </a:extLst>
          </p:cNvPr>
          <p:cNvSpPr>
            <a:spLocks noGrp="1"/>
          </p:cNvSpPr>
          <p:nvPr>
            <p:ph type="title"/>
          </p:nvPr>
        </p:nvSpPr>
        <p:spPr/>
        <p:txBody>
          <a:bodyPr/>
          <a:lstStyle/>
          <a:p>
            <a:r>
              <a:rPr lang="en-US"/>
              <a:t>THANK YOU</a:t>
            </a:r>
          </a:p>
        </p:txBody>
      </p:sp>
      <p:sp>
        <p:nvSpPr>
          <p:cNvPr id="6" name="Text Placeholder 5">
            <a:extLst>
              <a:ext uri="{FF2B5EF4-FFF2-40B4-BE49-F238E27FC236}">
                <a16:creationId xmlns:a16="http://schemas.microsoft.com/office/drawing/2014/main" id="{5E5EBCDD-58FD-4348-BB48-80E7FD58A854}"/>
              </a:ext>
            </a:extLst>
          </p:cNvPr>
          <p:cNvSpPr>
            <a:spLocks noGrp="1"/>
          </p:cNvSpPr>
          <p:nvPr>
            <p:ph type="body" sz="quarter" idx="10"/>
          </p:nvPr>
        </p:nvSpPr>
        <p:spPr/>
        <p:txBody>
          <a:bodyPr/>
          <a:lstStyle/>
          <a:p>
            <a:pPr>
              <a:tabLst>
                <a:tab pos="2455863" algn="l"/>
              </a:tabLst>
            </a:pPr>
            <a:r>
              <a:rPr lang="en-US"/>
              <a:t>Cary Christian School Presentation</a:t>
            </a:r>
          </a:p>
        </p:txBody>
      </p:sp>
    </p:spTree>
    <p:extLst>
      <p:ext uri="{BB962C8B-B14F-4D97-AF65-F5344CB8AC3E}">
        <p14:creationId xmlns:p14="http://schemas.microsoft.com/office/powerpoint/2010/main" val="1088320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3321DB8-BF8C-4E6B-9AC5-AAADE6E69056}"/>
              </a:ext>
            </a:extLst>
          </p:cNvPr>
          <p:cNvSpPr txBox="1"/>
          <p:nvPr/>
        </p:nvSpPr>
        <p:spPr>
          <a:xfrm>
            <a:off x="6364400" y="1825155"/>
            <a:ext cx="4841666" cy="2677656"/>
          </a:xfrm>
          <a:prstGeom prst="rect">
            <a:avLst/>
          </a:prstGeom>
          <a:noFill/>
        </p:spPr>
        <p:txBody>
          <a:bodyPr wrap="square" rtlCol="0">
            <a:spAutoFit/>
          </a:bodyPr>
          <a:lstStyle/>
          <a:p>
            <a:pPr algn="ctr"/>
            <a:r>
              <a:rPr lang="en-US" sz="3600" b="1">
                <a:solidFill>
                  <a:schemeClr val="bg1"/>
                </a:solidFill>
                <a:latin typeface="Oswald Regular" panose="02000503000000000000" pitchFamily="2" charset="0"/>
              </a:rPr>
              <a:t>PROVIDING AN EXCELLENT </a:t>
            </a:r>
            <a:r>
              <a:rPr lang="en-US" sz="4800" b="1" i="1">
                <a:solidFill>
                  <a:schemeClr val="bg1"/>
                </a:solidFill>
                <a:latin typeface="Adobe Garamond Pro" panose="02020502060506020403" pitchFamily="18" charset="0"/>
              </a:rPr>
              <a:t>classical</a:t>
            </a:r>
            <a:r>
              <a:rPr lang="en-US" sz="4000" b="1">
                <a:solidFill>
                  <a:schemeClr val="bg1"/>
                </a:solidFill>
                <a:latin typeface="+mj-lt"/>
              </a:rPr>
              <a:t> </a:t>
            </a:r>
            <a:r>
              <a:rPr lang="en-US" sz="3600" b="1">
                <a:solidFill>
                  <a:schemeClr val="bg1"/>
                </a:solidFill>
                <a:latin typeface="Oswald Regular" panose="02000503000000000000" pitchFamily="2" charset="0"/>
              </a:rPr>
              <a:t>EDUCATION, FOUNDED UPON A </a:t>
            </a:r>
            <a:r>
              <a:rPr lang="en-US" sz="4800" b="1" i="1">
                <a:solidFill>
                  <a:schemeClr val="bg1"/>
                </a:solidFill>
                <a:latin typeface="Adobe Garamond Pro" panose="02020502060506020403" pitchFamily="18" charset="0"/>
              </a:rPr>
              <a:t>biblical</a:t>
            </a:r>
            <a:r>
              <a:rPr lang="en-US" sz="4000" b="1" i="1">
                <a:solidFill>
                  <a:schemeClr val="bg1"/>
                </a:solidFill>
                <a:latin typeface="Adobe Garamond Pro" panose="02020502060506020403" pitchFamily="18" charset="0"/>
              </a:rPr>
              <a:t> </a:t>
            </a:r>
            <a:r>
              <a:rPr lang="en-US" sz="3600" b="1">
                <a:solidFill>
                  <a:schemeClr val="bg1"/>
                </a:solidFill>
                <a:latin typeface="Oswald Regular" panose="02000503000000000000" pitchFamily="2" charset="0"/>
              </a:rPr>
              <a:t>WORLDVIEW</a:t>
            </a:r>
          </a:p>
        </p:txBody>
      </p:sp>
    </p:spTree>
    <p:extLst>
      <p:ext uri="{BB962C8B-B14F-4D97-AF65-F5344CB8AC3E}">
        <p14:creationId xmlns:p14="http://schemas.microsoft.com/office/powerpoint/2010/main" val="949250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D21CE-B079-59AE-4AAD-FA853E0A0FBD}"/>
              </a:ext>
            </a:extLst>
          </p:cNvPr>
          <p:cNvSpPr>
            <a:spLocks noGrp="1"/>
          </p:cNvSpPr>
          <p:nvPr>
            <p:ph type="title"/>
          </p:nvPr>
        </p:nvSpPr>
        <p:spPr/>
        <p:txBody>
          <a:bodyPr/>
          <a:lstStyle/>
          <a:p>
            <a:r>
              <a:rPr lang="en-US"/>
              <a:t>Mission and Vision</a:t>
            </a:r>
          </a:p>
        </p:txBody>
      </p:sp>
      <p:sp>
        <p:nvSpPr>
          <p:cNvPr id="3" name="Content Placeholder 2">
            <a:extLst>
              <a:ext uri="{FF2B5EF4-FFF2-40B4-BE49-F238E27FC236}">
                <a16:creationId xmlns:a16="http://schemas.microsoft.com/office/drawing/2014/main" id="{26ACF4BD-6DFE-EF50-D383-B92892F1F8CA}"/>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US" sz="2400" b="0" i="0">
                <a:solidFill>
                  <a:srgbClr val="000000"/>
                </a:solidFill>
                <a:effectLst/>
                <a:latin typeface="Century Gothic" panose="020B0502020202020204" pitchFamily="34" charset="0"/>
              </a:rPr>
              <a:t>As </a:t>
            </a:r>
            <a:r>
              <a:rPr lang="en-US" sz="2400" b="1" i="0">
                <a:solidFill>
                  <a:srgbClr val="000000"/>
                </a:solidFill>
                <a:effectLst/>
                <a:latin typeface="Century Gothic" panose="020B0502020202020204" pitchFamily="34" charset="0"/>
              </a:rPr>
              <a:t>Cary Christian School continues to pursue academic excellence</a:t>
            </a:r>
            <a:r>
              <a:rPr lang="en-US" sz="2400" b="0" i="0">
                <a:solidFill>
                  <a:srgbClr val="000000"/>
                </a:solidFill>
                <a:effectLst/>
                <a:latin typeface="Century Gothic" panose="020B0502020202020204" pitchFamily="34" charset="0"/>
              </a:rPr>
              <a:t>, we are looking for additional opportunities for the 2022-2023 school year. CCS has a long history of preparing our students well for their futures. Our expectation is that our students’ education should far exceed state requirements. As such, we have earned and maintained a full accreditation through the Association of Classical Christian Schools (ACCS). </a:t>
            </a:r>
          </a:p>
          <a:p>
            <a:pPr marL="0" indent="0">
              <a:buNone/>
            </a:pPr>
            <a:r>
              <a:rPr lang="en-US" sz="2400" b="0" i="0">
                <a:solidFill>
                  <a:srgbClr val="000000"/>
                </a:solidFill>
                <a:effectLst/>
                <a:latin typeface="Century Gothic"/>
                <a:cs typeface="Calibri"/>
              </a:rPr>
              <a:t>Our parents and students are looking to us to continue to provide the necessary foundation for their futures. Both the Director of College Counseling and I receive an increasing number of requests to add AP Classes to allow our students to be more competitive for college applications. Students will often take college level courses elsewhere to add to their already attractive transcript for two reasons: to be noticed by colleges and to begin earning college credits through dual enrollment (dual credit). </a:t>
            </a:r>
            <a:endParaRPr lang="en-US" sz="2800">
              <a:latin typeface="Century Gothic"/>
              <a:cs typeface="Calibri"/>
            </a:endParaRPr>
          </a:p>
        </p:txBody>
      </p:sp>
    </p:spTree>
    <p:extLst>
      <p:ext uri="{BB962C8B-B14F-4D97-AF65-F5344CB8AC3E}">
        <p14:creationId xmlns:p14="http://schemas.microsoft.com/office/powerpoint/2010/main" val="3561381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A2C2D-2B8F-4F02-DEE1-8578CD1024A9}"/>
              </a:ext>
            </a:extLst>
          </p:cNvPr>
          <p:cNvSpPr>
            <a:spLocks noGrp="1"/>
          </p:cNvSpPr>
          <p:nvPr>
            <p:ph type="title"/>
          </p:nvPr>
        </p:nvSpPr>
        <p:spPr/>
        <p:txBody>
          <a:bodyPr/>
          <a:lstStyle/>
          <a:p>
            <a:r>
              <a:rPr lang="en-US"/>
              <a:t>What is Dual Credit?	</a:t>
            </a:r>
          </a:p>
        </p:txBody>
      </p:sp>
      <p:sp>
        <p:nvSpPr>
          <p:cNvPr id="3" name="Content Placeholder 2">
            <a:extLst>
              <a:ext uri="{FF2B5EF4-FFF2-40B4-BE49-F238E27FC236}">
                <a16:creationId xmlns:a16="http://schemas.microsoft.com/office/drawing/2014/main" id="{667ED081-7DAA-0684-B4D2-05BE12B776A4}"/>
              </a:ext>
            </a:extLst>
          </p:cNvPr>
          <p:cNvSpPr>
            <a:spLocks noGrp="1"/>
          </p:cNvSpPr>
          <p:nvPr>
            <p:ph idx="1"/>
          </p:nvPr>
        </p:nvSpPr>
        <p:spPr/>
        <p:txBody>
          <a:bodyPr vert="horz" lIns="91440" tIns="45720" rIns="91440" bIns="45720" rtlCol="0" anchor="t">
            <a:normAutofit/>
          </a:bodyPr>
          <a:lstStyle/>
          <a:p>
            <a:r>
              <a:rPr lang="en-US" dirty="0">
                <a:cs typeface="Calibri"/>
              </a:rPr>
              <a:t>Dual Credit is taking the same course that counts for both high school and college credit. Therefore, a student is enrolled in two institutions at the same time: CCS and CCU.</a:t>
            </a:r>
          </a:p>
          <a:p>
            <a:endParaRPr lang="en-US"/>
          </a:p>
          <a:p>
            <a:r>
              <a:rPr lang="en-US" dirty="0">
                <a:cs typeface="Calibri"/>
              </a:rPr>
              <a:t>This is similar to when undergraduate college classes count toward a master's program.  Those are usually called combined undergraduate and master's programs.  </a:t>
            </a:r>
            <a:endParaRPr lang="en-US" dirty="0"/>
          </a:p>
        </p:txBody>
      </p:sp>
      <p:sp>
        <p:nvSpPr>
          <p:cNvPr id="4" name="Text Placeholder 3">
            <a:extLst>
              <a:ext uri="{FF2B5EF4-FFF2-40B4-BE49-F238E27FC236}">
                <a16:creationId xmlns:a16="http://schemas.microsoft.com/office/drawing/2014/main" id="{674CDDFF-0E32-00AB-FCBE-416EF368FB00}"/>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70360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18477-EA62-40D6-DCD7-67CCF524EDB9}"/>
              </a:ext>
            </a:extLst>
          </p:cNvPr>
          <p:cNvSpPr>
            <a:spLocks noGrp="1"/>
          </p:cNvSpPr>
          <p:nvPr>
            <p:ph type="title"/>
          </p:nvPr>
        </p:nvSpPr>
        <p:spPr/>
        <p:txBody>
          <a:bodyPr/>
          <a:lstStyle/>
          <a:p>
            <a:r>
              <a:rPr lang="en-US"/>
              <a:t>Options for Dual Credit</a:t>
            </a:r>
          </a:p>
        </p:txBody>
      </p:sp>
      <p:sp>
        <p:nvSpPr>
          <p:cNvPr id="3" name="Content Placeholder 2">
            <a:extLst>
              <a:ext uri="{FF2B5EF4-FFF2-40B4-BE49-F238E27FC236}">
                <a16:creationId xmlns:a16="http://schemas.microsoft.com/office/drawing/2014/main" id="{323C54C2-04D5-4697-54AC-0C71F3528ABA}"/>
              </a:ext>
            </a:extLst>
          </p:cNvPr>
          <p:cNvSpPr>
            <a:spLocks noGrp="1"/>
          </p:cNvSpPr>
          <p:nvPr>
            <p:ph idx="1"/>
          </p:nvPr>
        </p:nvSpPr>
        <p:spPr/>
        <p:txBody>
          <a:bodyPr vert="horz" lIns="91440" tIns="45720" rIns="91440" bIns="45720" rtlCol="0" anchor="t">
            <a:normAutofit fontScale="85000" lnSpcReduction="10000"/>
          </a:bodyPr>
          <a:lstStyle/>
          <a:p>
            <a:pPr marL="0" indent="0" algn="l" rtl="0" fontAlgn="base">
              <a:buNone/>
            </a:pPr>
            <a:r>
              <a:rPr lang="en-US" sz="1800" b="1" i="0" dirty="0">
                <a:solidFill>
                  <a:srgbClr val="000000"/>
                </a:solidFill>
                <a:effectLst/>
                <a:latin typeface="Century Gothic"/>
                <a:cs typeface="Calibri"/>
              </a:rPr>
              <a:t>OPTION 1: ATTEND COLLEGE CLASSES IN PERSON OR ONLINE</a:t>
            </a:r>
            <a:r>
              <a:rPr lang="en-US" sz="1800" b="0" i="0" dirty="0">
                <a:solidFill>
                  <a:srgbClr val="000000"/>
                </a:solidFill>
                <a:effectLst/>
                <a:latin typeface="Century Gothic"/>
                <a:cs typeface="Calibri"/>
              </a:rPr>
              <a:t> </a:t>
            </a:r>
            <a:endParaRPr lang="en-US" b="0" i="0" dirty="0">
              <a:solidFill>
                <a:srgbClr val="000000"/>
              </a:solidFill>
              <a:effectLst/>
              <a:latin typeface="Century Gothic"/>
              <a:cs typeface="Calibri"/>
            </a:endParaRPr>
          </a:p>
          <a:p>
            <a:pPr fontAlgn="base"/>
            <a:r>
              <a:rPr lang="en-US" sz="1800" b="0" i="0" dirty="0">
                <a:solidFill>
                  <a:srgbClr val="000000"/>
                </a:solidFill>
                <a:effectLst/>
                <a:latin typeface="Century Gothic"/>
                <a:cs typeface="Calibri"/>
              </a:rPr>
              <a:t>Students can attend college classes in person or online with a university or community college. This means that they will be taking college classes in addition to their coursework at CCS. There is no option to substitute our classes for a dual enrollment class. Most of our students choose Wake Tech and Liberty University Online Academy. </a:t>
            </a:r>
            <a:r>
              <a:rPr lang="en-US" sz="1800" dirty="0">
                <a:solidFill>
                  <a:srgbClr val="000000"/>
                </a:solidFill>
                <a:latin typeface="Century Gothic"/>
                <a:cs typeface="Calibri"/>
              </a:rPr>
              <a:t> Others have gone to Harvard, Johns Hopkins, Wake Forest, and UNC Chapel Hill. </a:t>
            </a:r>
            <a:br>
              <a:rPr lang="en-US" sz="1800" dirty="0">
                <a:latin typeface="Century Gothic"/>
                <a:cs typeface="Calibri"/>
              </a:rPr>
            </a:br>
            <a:endParaRPr lang="en-US" sz="1800" b="0" i="0">
              <a:solidFill>
                <a:srgbClr val="000000"/>
              </a:solidFill>
              <a:effectLst/>
              <a:latin typeface="Century Gothic"/>
            </a:endParaRPr>
          </a:p>
          <a:p>
            <a:pPr marL="0" indent="0" fontAlgn="base">
              <a:buNone/>
            </a:pPr>
            <a:r>
              <a:rPr lang="en-US" sz="1800" b="1" i="0" dirty="0">
                <a:solidFill>
                  <a:srgbClr val="000000"/>
                </a:solidFill>
                <a:effectLst/>
                <a:latin typeface="Century Gothic"/>
                <a:cs typeface="Calibri"/>
              </a:rPr>
              <a:t>OPTION 2: A CCS PARTNERSHIP WITH A COLLEGE</a:t>
            </a:r>
            <a:r>
              <a:rPr lang="en-US" sz="1800" b="0" i="0" dirty="0">
                <a:solidFill>
                  <a:srgbClr val="000000"/>
                </a:solidFill>
                <a:effectLst/>
                <a:latin typeface="Century Gothic"/>
                <a:cs typeface="Calibri"/>
              </a:rPr>
              <a:t> </a:t>
            </a:r>
            <a:r>
              <a:rPr lang="en-US" sz="1800" dirty="0">
                <a:solidFill>
                  <a:srgbClr val="000000"/>
                </a:solidFill>
                <a:latin typeface="Century Gothic"/>
                <a:cs typeface="Calibri"/>
              </a:rPr>
              <a:t>(The option we are presenting today)</a:t>
            </a:r>
            <a:endParaRPr lang="en-US" b="0" i="0" dirty="0">
              <a:solidFill>
                <a:srgbClr val="000000"/>
              </a:solidFill>
              <a:effectLst/>
              <a:latin typeface="Segoe UI" panose="020B0502040204020203" pitchFamily="34" charset="0"/>
            </a:endParaRPr>
          </a:p>
          <a:p>
            <a:pPr fontAlgn="base"/>
            <a:r>
              <a:rPr lang="en-US" sz="1800" dirty="0">
                <a:solidFill>
                  <a:srgbClr val="000000"/>
                </a:solidFill>
                <a:latin typeface="Century Gothic"/>
                <a:cs typeface="Calibri"/>
              </a:rPr>
              <a:t>Cary Christian School</a:t>
            </a:r>
            <a:r>
              <a:rPr lang="en-US" sz="1800" b="0" i="0" dirty="0">
                <a:solidFill>
                  <a:srgbClr val="000000"/>
                </a:solidFill>
                <a:effectLst/>
                <a:latin typeface="Century Gothic"/>
                <a:cs typeface="Calibri"/>
              </a:rPr>
              <a:t> can partner with a college that offers classes </a:t>
            </a:r>
            <a:r>
              <a:rPr lang="en-US" sz="1800" dirty="0">
                <a:solidFill>
                  <a:srgbClr val="000000"/>
                </a:solidFill>
                <a:latin typeface="Century Gothic"/>
                <a:cs typeface="Calibri"/>
              </a:rPr>
              <a:t>that</a:t>
            </a:r>
            <a:r>
              <a:rPr lang="en-US" sz="1800" b="0" i="0" dirty="0">
                <a:solidFill>
                  <a:srgbClr val="000000"/>
                </a:solidFill>
                <a:effectLst/>
                <a:latin typeface="Century Gothic"/>
                <a:cs typeface="Calibri"/>
              </a:rPr>
              <a:t> correlate well with </a:t>
            </a:r>
            <a:r>
              <a:rPr lang="en-US" sz="1800" dirty="0">
                <a:solidFill>
                  <a:srgbClr val="000000"/>
                </a:solidFill>
                <a:latin typeface="Century Gothic"/>
                <a:cs typeface="Calibri"/>
              </a:rPr>
              <a:t>our existing</a:t>
            </a:r>
            <a:r>
              <a:rPr lang="en-US" sz="1800" b="0" i="0" dirty="0">
                <a:solidFill>
                  <a:srgbClr val="000000"/>
                </a:solidFill>
                <a:effectLst/>
                <a:latin typeface="Century Gothic"/>
                <a:cs typeface="Calibri"/>
              </a:rPr>
              <a:t> curriculum</a:t>
            </a:r>
            <a:r>
              <a:rPr lang="en-US" sz="1800" dirty="0">
                <a:solidFill>
                  <a:srgbClr val="000000"/>
                </a:solidFill>
                <a:latin typeface="Century Gothic"/>
                <a:cs typeface="Calibri"/>
              </a:rPr>
              <a:t>, allowing</a:t>
            </a:r>
            <a:r>
              <a:rPr lang="en-US" sz="1800" b="0" i="0" dirty="0">
                <a:solidFill>
                  <a:srgbClr val="000000"/>
                </a:solidFill>
                <a:effectLst/>
                <a:latin typeface="Century Gothic"/>
                <a:cs typeface="Calibri"/>
              </a:rPr>
              <a:t> students to earn college credit for classes </a:t>
            </a:r>
            <a:r>
              <a:rPr lang="en-US" sz="1800" dirty="0">
                <a:solidFill>
                  <a:srgbClr val="000000"/>
                </a:solidFill>
                <a:latin typeface="Century Gothic"/>
                <a:cs typeface="Calibri"/>
              </a:rPr>
              <a:t>they are already taking</a:t>
            </a:r>
            <a:r>
              <a:rPr lang="en-US" sz="1800" b="0" i="0" dirty="0">
                <a:solidFill>
                  <a:srgbClr val="000000"/>
                </a:solidFill>
                <a:effectLst/>
                <a:latin typeface="Century Gothic"/>
                <a:cs typeface="Calibri"/>
              </a:rPr>
              <a:t> at </a:t>
            </a:r>
            <a:r>
              <a:rPr lang="en-US" sz="1800" dirty="0">
                <a:solidFill>
                  <a:srgbClr val="000000"/>
                </a:solidFill>
                <a:latin typeface="Century Gothic"/>
                <a:cs typeface="Calibri"/>
              </a:rPr>
              <a:t>CCS</a:t>
            </a:r>
            <a:r>
              <a:rPr lang="en-US" sz="1800" b="0" i="0" dirty="0">
                <a:solidFill>
                  <a:srgbClr val="000000"/>
                </a:solidFill>
                <a:effectLst/>
                <a:latin typeface="Century Gothic"/>
                <a:cs typeface="Calibri"/>
              </a:rPr>
              <a:t>. This program </a:t>
            </a:r>
            <a:r>
              <a:rPr lang="en-US" sz="1800" dirty="0">
                <a:solidFill>
                  <a:srgbClr val="000000"/>
                </a:solidFill>
                <a:latin typeface="Century Gothic"/>
                <a:cs typeface="Calibri"/>
              </a:rPr>
              <a:t>would enable</a:t>
            </a:r>
            <a:r>
              <a:rPr lang="en-US" sz="1800" b="0" i="0" dirty="0">
                <a:solidFill>
                  <a:srgbClr val="000000"/>
                </a:solidFill>
                <a:effectLst/>
                <a:latin typeface="Century Gothic"/>
                <a:cs typeface="Calibri"/>
              </a:rPr>
              <a:t> </a:t>
            </a:r>
            <a:r>
              <a:rPr lang="en-US" sz="1800" dirty="0">
                <a:solidFill>
                  <a:srgbClr val="000000"/>
                </a:solidFill>
                <a:latin typeface="Century Gothic"/>
                <a:cs typeface="Calibri"/>
              </a:rPr>
              <a:t>our students to</a:t>
            </a:r>
            <a:r>
              <a:rPr lang="en-US" sz="1800" b="0" i="0" dirty="0">
                <a:solidFill>
                  <a:srgbClr val="000000"/>
                </a:solidFill>
                <a:effectLst/>
                <a:latin typeface="Century Gothic"/>
                <a:cs typeface="Calibri"/>
              </a:rPr>
              <a:t> earn college credit by taking our current classes taught by our own faculty. Dual credit courses are typically junior- and senior-level courses and match the rigorous </a:t>
            </a:r>
            <a:r>
              <a:rPr lang="en-US" sz="1800" dirty="0">
                <a:solidFill>
                  <a:srgbClr val="000000"/>
                </a:solidFill>
                <a:latin typeface="Century Gothic"/>
                <a:cs typeface="Calibri"/>
              </a:rPr>
              <a:t>honors-based</a:t>
            </a:r>
            <a:r>
              <a:rPr lang="en-US" sz="1800" b="0" i="0" dirty="0">
                <a:solidFill>
                  <a:srgbClr val="000000"/>
                </a:solidFill>
                <a:effectLst/>
                <a:latin typeface="Century Gothic"/>
                <a:cs typeface="Calibri"/>
              </a:rPr>
              <a:t> curriculum. </a:t>
            </a:r>
            <a:endParaRPr lang="en-US" b="0" i="0" dirty="0">
              <a:solidFill>
                <a:srgbClr val="000000"/>
              </a:solidFill>
              <a:effectLst/>
              <a:latin typeface="Century Gothic"/>
              <a:cs typeface="Calibri"/>
            </a:endParaRPr>
          </a:p>
          <a:p>
            <a:pPr fontAlgn="base"/>
            <a:r>
              <a:rPr lang="en-US" sz="1800" dirty="0">
                <a:solidFill>
                  <a:srgbClr val="000000"/>
                </a:solidFill>
                <a:latin typeface="Century Gothic"/>
                <a:cs typeface="Calibri"/>
              </a:rPr>
              <a:t>This option</a:t>
            </a:r>
            <a:r>
              <a:rPr lang="en-US" sz="1800" b="0" i="0" dirty="0">
                <a:solidFill>
                  <a:srgbClr val="000000"/>
                </a:solidFill>
                <a:effectLst/>
                <a:latin typeface="Century Gothic"/>
                <a:cs typeface="Calibri"/>
              </a:rPr>
              <a:t> would be an intentional way to allow our students to earn college credit while using our already challenging biblically based honors curriculum at the collegiate level. When a student takes Dual Enrollment classes, they can get credit for college classes. Thus, they can </a:t>
            </a:r>
            <a:r>
              <a:rPr lang="en-US" sz="1800" dirty="0">
                <a:solidFill>
                  <a:srgbClr val="000000"/>
                </a:solidFill>
                <a:latin typeface="Century Gothic"/>
                <a:cs typeface="Calibri"/>
              </a:rPr>
              <a:t>complete</a:t>
            </a:r>
            <a:r>
              <a:rPr lang="en-US" sz="1800" b="0" i="0" dirty="0">
                <a:solidFill>
                  <a:srgbClr val="000000"/>
                </a:solidFill>
                <a:effectLst/>
                <a:latin typeface="Century Gothic"/>
                <a:cs typeface="Calibri"/>
              </a:rPr>
              <a:t> a semester </a:t>
            </a:r>
            <a:r>
              <a:rPr lang="en-US" sz="1800" dirty="0">
                <a:solidFill>
                  <a:srgbClr val="000000"/>
                </a:solidFill>
                <a:latin typeface="Century Gothic"/>
                <a:cs typeface="Calibri"/>
              </a:rPr>
              <a:t>of</a:t>
            </a:r>
            <a:r>
              <a:rPr lang="en-US" sz="1800" b="0" i="0" dirty="0">
                <a:solidFill>
                  <a:srgbClr val="000000"/>
                </a:solidFill>
                <a:effectLst/>
                <a:latin typeface="Century Gothic"/>
                <a:cs typeface="Calibri"/>
              </a:rPr>
              <a:t> college course load while still in high school. This may allow some to complete a four-year degree in three years</a:t>
            </a:r>
            <a:r>
              <a:rPr lang="en-US" sz="1800" dirty="0">
                <a:solidFill>
                  <a:srgbClr val="000000"/>
                </a:solidFill>
                <a:latin typeface="Century Gothic"/>
                <a:cs typeface="Calibri"/>
              </a:rPr>
              <a:t>, double major, or study abroad. </a:t>
            </a:r>
            <a:endParaRPr lang="en-US" sz="1800" b="0" i="0" dirty="0">
              <a:solidFill>
                <a:srgbClr val="000000"/>
              </a:solidFill>
              <a:effectLst/>
              <a:latin typeface="Century Gothic"/>
              <a:cs typeface="Calibri"/>
            </a:endParaRPr>
          </a:p>
          <a:p>
            <a:endParaRPr lang="en-US"/>
          </a:p>
        </p:txBody>
      </p:sp>
      <p:sp>
        <p:nvSpPr>
          <p:cNvPr id="4" name="Text Placeholder 3">
            <a:extLst>
              <a:ext uri="{FF2B5EF4-FFF2-40B4-BE49-F238E27FC236}">
                <a16:creationId xmlns:a16="http://schemas.microsoft.com/office/drawing/2014/main" id="{D2F830C0-DE5B-8411-15B7-030D2E5DE730}"/>
              </a:ext>
            </a:extLst>
          </p:cNvPr>
          <p:cNvSpPr>
            <a:spLocks noGrp="1"/>
          </p:cNvSpPr>
          <p:nvPr>
            <p:ph type="body" sz="quarter" idx="10"/>
          </p:nvPr>
        </p:nvSpPr>
        <p:spPr/>
        <p:txBody>
          <a:bodyPr/>
          <a:lstStyle/>
          <a:p>
            <a:r>
              <a:rPr lang="en-US"/>
              <a:t>Dual Credit can be earned in two different ways</a:t>
            </a:r>
          </a:p>
        </p:txBody>
      </p:sp>
    </p:spTree>
    <p:extLst>
      <p:ext uri="{BB962C8B-B14F-4D97-AF65-F5344CB8AC3E}">
        <p14:creationId xmlns:p14="http://schemas.microsoft.com/office/powerpoint/2010/main" val="3374192711"/>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EA0A-82CA-D948-6EDD-5AA419DC84B1}"/>
              </a:ext>
            </a:extLst>
          </p:cNvPr>
          <p:cNvSpPr>
            <a:spLocks noGrp="1"/>
          </p:cNvSpPr>
          <p:nvPr>
            <p:ph type="title"/>
          </p:nvPr>
        </p:nvSpPr>
        <p:spPr/>
        <p:txBody>
          <a:bodyPr/>
          <a:lstStyle/>
          <a:p>
            <a:r>
              <a:rPr lang="en-US"/>
              <a:t>Who did we select to be our partner and why?</a:t>
            </a:r>
          </a:p>
        </p:txBody>
      </p:sp>
      <p:sp>
        <p:nvSpPr>
          <p:cNvPr id="3" name="Content Placeholder 2">
            <a:extLst>
              <a:ext uri="{FF2B5EF4-FFF2-40B4-BE49-F238E27FC236}">
                <a16:creationId xmlns:a16="http://schemas.microsoft.com/office/drawing/2014/main" id="{EF29A8FD-B2FB-4E39-776C-478638C09E49}"/>
              </a:ext>
            </a:extLst>
          </p:cNvPr>
          <p:cNvSpPr>
            <a:spLocks noGrp="1"/>
          </p:cNvSpPr>
          <p:nvPr>
            <p:ph idx="1"/>
          </p:nvPr>
        </p:nvSpPr>
        <p:spPr/>
        <p:txBody>
          <a:bodyPr vert="horz" lIns="91440" tIns="45720" rIns="91440" bIns="45720" rtlCol="0" anchor="t">
            <a:normAutofit lnSpcReduction="10000"/>
          </a:bodyPr>
          <a:lstStyle/>
          <a:p>
            <a:pPr marL="0" indent="0" fontAlgn="base">
              <a:buNone/>
            </a:pPr>
            <a:r>
              <a:rPr lang="en-US" b="0" i="0" dirty="0">
                <a:solidFill>
                  <a:srgbClr val="000000"/>
                </a:solidFill>
                <a:effectLst/>
                <a:latin typeface="Century Gothic"/>
                <a:cs typeface="Calibri"/>
              </a:rPr>
              <a:t>Colorado Christian University has a dual enrollment program that aligns well with the curriculum and mission of Cary Christian School. Partnering with Colorado Christian </a:t>
            </a:r>
            <a:r>
              <a:rPr lang="en-US" dirty="0">
                <a:solidFill>
                  <a:srgbClr val="000000"/>
                </a:solidFill>
                <a:latin typeface="Century Gothic"/>
                <a:cs typeface="Calibri"/>
              </a:rPr>
              <a:t>allows </a:t>
            </a:r>
            <a:r>
              <a:rPr lang="en-US" b="0" i="0" dirty="0">
                <a:solidFill>
                  <a:srgbClr val="000000"/>
                </a:solidFill>
                <a:effectLst/>
                <a:latin typeface="Century Gothic"/>
                <a:cs typeface="Calibri"/>
              </a:rPr>
              <a:t>CCS to continue </a:t>
            </a:r>
            <a:r>
              <a:rPr lang="en-US" dirty="0">
                <a:solidFill>
                  <a:srgbClr val="000000"/>
                </a:solidFill>
                <a:latin typeface="Century Gothic"/>
                <a:cs typeface="Calibri"/>
              </a:rPr>
              <a:t>teaching</a:t>
            </a:r>
            <a:r>
              <a:rPr lang="en-US" b="0" i="0" dirty="0">
                <a:solidFill>
                  <a:srgbClr val="000000"/>
                </a:solidFill>
                <a:effectLst/>
                <a:latin typeface="Century Gothic"/>
                <a:cs typeface="Calibri"/>
              </a:rPr>
              <a:t> to a high standard without changing what or how we teach. Colorado Christian is accredited by the same agency as the North Carolina Universities. </a:t>
            </a:r>
            <a:r>
              <a:rPr lang="en-US" b="1" i="0" dirty="0">
                <a:solidFill>
                  <a:srgbClr val="000000"/>
                </a:solidFill>
                <a:effectLst/>
                <a:latin typeface="Century Gothic"/>
                <a:cs typeface="Calibri"/>
              </a:rPr>
              <a:t>	</a:t>
            </a:r>
          </a:p>
          <a:p>
            <a:pPr marL="0" indent="0" algn="l" rtl="0" fontAlgn="base">
              <a:buNone/>
            </a:pPr>
            <a:r>
              <a:rPr lang="en-US" b="1" i="0" dirty="0">
                <a:solidFill>
                  <a:srgbClr val="000000"/>
                </a:solidFill>
                <a:effectLst/>
                <a:latin typeface="Century Gothic"/>
                <a:cs typeface="Calibri"/>
              </a:rPr>
              <a:t>DETAILS INCLUDE</a:t>
            </a:r>
            <a:r>
              <a:rPr lang="en-US" b="0" i="0" dirty="0">
                <a:solidFill>
                  <a:srgbClr val="000000"/>
                </a:solidFill>
                <a:effectLst/>
                <a:latin typeface="Century Gothic"/>
                <a:cs typeface="Calibri"/>
              </a:rPr>
              <a:t>: </a:t>
            </a:r>
            <a:endParaRPr lang="en-US" sz="2400" b="0" i="0" dirty="0">
              <a:solidFill>
                <a:srgbClr val="000000"/>
              </a:solidFill>
              <a:effectLst/>
              <a:latin typeface="Century Gothic"/>
              <a:cs typeface="Calibri"/>
            </a:endParaRPr>
          </a:p>
          <a:p>
            <a:pPr lvl="2" fontAlgn="base"/>
            <a:r>
              <a:rPr lang="en-US" b="0" i="0" dirty="0">
                <a:solidFill>
                  <a:srgbClr val="000000"/>
                </a:solidFill>
                <a:effectLst/>
                <a:latin typeface="Century Gothic"/>
                <a:cs typeface="Calibri"/>
              </a:rPr>
              <a:t>No extra fee for high schools to</a:t>
            </a:r>
            <a:r>
              <a:rPr lang="en-US" dirty="0">
                <a:solidFill>
                  <a:srgbClr val="000000"/>
                </a:solidFill>
                <a:latin typeface="Century Gothic"/>
                <a:cs typeface="Calibri"/>
              </a:rPr>
              <a:t> offer</a:t>
            </a:r>
            <a:r>
              <a:rPr lang="en-US" b="0" i="0" dirty="0">
                <a:solidFill>
                  <a:srgbClr val="000000"/>
                </a:solidFill>
                <a:effectLst/>
                <a:latin typeface="Century Gothic"/>
                <a:cs typeface="Calibri"/>
              </a:rPr>
              <a:t> dual credit courses </a:t>
            </a:r>
          </a:p>
          <a:p>
            <a:pPr lvl="2" fontAlgn="base"/>
            <a:r>
              <a:rPr lang="en-US" dirty="0">
                <a:solidFill>
                  <a:srgbClr val="000000"/>
                </a:solidFill>
                <a:latin typeface="Century Gothic"/>
                <a:cs typeface="Calibri"/>
              </a:rPr>
              <a:t>N</a:t>
            </a:r>
            <a:r>
              <a:rPr lang="en-US" b="0" i="0" dirty="0">
                <a:solidFill>
                  <a:srgbClr val="000000"/>
                </a:solidFill>
                <a:effectLst/>
                <a:latin typeface="Century Gothic"/>
                <a:cs typeface="Calibri"/>
              </a:rPr>
              <a:t>o restrictions on the number of course offerings  </a:t>
            </a:r>
          </a:p>
          <a:p>
            <a:pPr lvl="2" fontAlgn="base"/>
            <a:r>
              <a:rPr lang="en-US" b="1" i="0" dirty="0">
                <a:solidFill>
                  <a:srgbClr val="000000"/>
                </a:solidFill>
                <a:effectLst/>
                <a:latin typeface="Century Gothic"/>
                <a:cs typeface="Calibri"/>
              </a:rPr>
              <a:t>Students pay $200</a:t>
            </a:r>
            <a:r>
              <a:rPr lang="en-US" b="0" i="0" dirty="0">
                <a:solidFill>
                  <a:srgbClr val="000000"/>
                </a:solidFill>
                <a:effectLst/>
                <a:latin typeface="Century Gothic"/>
                <a:cs typeface="Calibri"/>
              </a:rPr>
              <a:t> per qualified course </a:t>
            </a:r>
          </a:p>
          <a:p>
            <a:pPr lvl="2" fontAlgn="base"/>
            <a:r>
              <a:rPr lang="en-US" b="0" i="0" dirty="0">
                <a:solidFill>
                  <a:srgbClr val="000000"/>
                </a:solidFill>
                <a:effectLst/>
                <a:latin typeface="Century Gothic"/>
                <a:cs typeface="Calibri"/>
              </a:rPr>
              <a:t>Students are not required to apply for dual enrollment. If they are not interested in dual enrollment, their class schedule </a:t>
            </a:r>
            <a:r>
              <a:rPr lang="en-US" dirty="0">
                <a:solidFill>
                  <a:srgbClr val="000000"/>
                </a:solidFill>
                <a:latin typeface="Century Gothic"/>
                <a:cs typeface="Calibri"/>
              </a:rPr>
              <a:t>will not differ from those who are enrolled in the program</a:t>
            </a:r>
            <a:r>
              <a:rPr lang="en-US" b="0" i="0" dirty="0">
                <a:solidFill>
                  <a:srgbClr val="000000"/>
                </a:solidFill>
                <a:effectLst/>
                <a:latin typeface="Century Gothic"/>
                <a:cs typeface="Calibri"/>
              </a:rPr>
              <a:t>. This </a:t>
            </a:r>
            <a:r>
              <a:rPr lang="en-US" dirty="0">
                <a:solidFill>
                  <a:srgbClr val="000000"/>
                </a:solidFill>
                <a:latin typeface="Century Gothic"/>
                <a:cs typeface="Calibri"/>
              </a:rPr>
              <a:t>ensures</a:t>
            </a:r>
            <a:r>
              <a:rPr lang="en-US" b="0" i="0" dirty="0">
                <a:solidFill>
                  <a:srgbClr val="000000"/>
                </a:solidFill>
                <a:effectLst/>
                <a:latin typeface="Century Gothic"/>
                <a:cs typeface="Calibri"/>
              </a:rPr>
              <a:t> that our students remain unified in their studies and</a:t>
            </a:r>
            <a:r>
              <a:rPr lang="en-US" dirty="0">
                <a:solidFill>
                  <a:srgbClr val="000000"/>
                </a:solidFill>
                <a:latin typeface="Century Gothic"/>
                <a:cs typeface="Calibri"/>
              </a:rPr>
              <a:t> will </a:t>
            </a:r>
            <a:r>
              <a:rPr lang="en-US" b="0" i="0" dirty="0">
                <a:solidFill>
                  <a:srgbClr val="000000"/>
                </a:solidFill>
                <a:effectLst/>
                <a:latin typeface="Century Gothic"/>
                <a:cs typeface="Calibri"/>
              </a:rPr>
              <a:t>not </a:t>
            </a:r>
            <a:r>
              <a:rPr lang="en-US" dirty="0">
                <a:solidFill>
                  <a:srgbClr val="000000"/>
                </a:solidFill>
                <a:latin typeface="Century Gothic"/>
                <a:cs typeface="Calibri"/>
              </a:rPr>
              <a:t>be separated</a:t>
            </a:r>
            <a:r>
              <a:rPr lang="en-US" b="0" i="0" dirty="0">
                <a:solidFill>
                  <a:srgbClr val="000000"/>
                </a:solidFill>
                <a:effectLst/>
                <a:latin typeface="Century Gothic"/>
                <a:cs typeface="Calibri"/>
              </a:rPr>
              <a:t> into different tracks. </a:t>
            </a:r>
            <a:r>
              <a:rPr lang="en-US" sz="1800" b="0" i="0" dirty="0">
                <a:solidFill>
                  <a:srgbClr val="000000"/>
                </a:solidFill>
                <a:effectLst/>
                <a:latin typeface="Century Gothic"/>
                <a:cs typeface="Calibri"/>
              </a:rPr>
              <a:t> </a:t>
            </a:r>
          </a:p>
          <a:p>
            <a:pPr marL="0" indent="0">
              <a:buNone/>
            </a:pPr>
            <a:endParaRPr lang="en-US"/>
          </a:p>
        </p:txBody>
      </p:sp>
    </p:spTree>
    <p:extLst>
      <p:ext uri="{BB962C8B-B14F-4D97-AF65-F5344CB8AC3E}">
        <p14:creationId xmlns:p14="http://schemas.microsoft.com/office/powerpoint/2010/main" val="1753019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9C7A3-A3FB-9827-3A9A-CD711F385F19}"/>
              </a:ext>
            </a:extLst>
          </p:cNvPr>
          <p:cNvSpPr>
            <a:spLocks noGrp="1"/>
          </p:cNvSpPr>
          <p:nvPr>
            <p:ph type="title"/>
          </p:nvPr>
        </p:nvSpPr>
        <p:spPr/>
        <p:txBody>
          <a:bodyPr/>
          <a:lstStyle/>
          <a:p>
            <a:r>
              <a:rPr lang="en-US" dirty="0"/>
              <a:t>What Other Schools Partner with Colorado Christian University </a:t>
            </a:r>
          </a:p>
        </p:txBody>
      </p:sp>
      <p:sp>
        <p:nvSpPr>
          <p:cNvPr id="3" name="Content Placeholder 2">
            <a:extLst>
              <a:ext uri="{FF2B5EF4-FFF2-40B4-BE49-F238E27FC236}">
                <a16:creationId xmlns:a16="http://schemas.microsoft.com/office/drawing/2014/main" id="{3931FE33-37EC-A561-0F8D-08715FD2612C}"/>
              </a:ext>
            </a:extLst>
          </p:cNvPr>
          <p:cNvSpPr>
            <a:spLocks noGrp="1"/>
          </p:cNvSpPr>
          <p:nvPr>
            <p:ph idx="1"/>
          </p:nvPr>
        </p:nvSpPr>
        <p:spPr/>
        <p:txBody>
          <a:bodyPr vert="horz" lIns="91440" tIns="45720" rIns="91440" bIns="45720" rtlCol="0" anchor="t">
            <a:normAutofit/>
          </a:bodyPr>
          <a:lstStyle/>
          <a:p>
            <a:pPr marL="0" indent="0">
              <a:buNone/>
            </a:pPr>
            <a:r>
              <a:rPr lang="en-US"/>
              <a:t>	North Carolina Asheville Christian Academy (Swannanoa) </a:t>
            </a:r>
          </a:p>
          <a:p>
            <a:pPr marL="0" indent="0">
              <a:buNone/>
            </a:pPr>
            <a:r>
              <a:rPr lang="en-US"/>
              <a:t>	Charlotte Christian School (Charlotte) </a:t>
            </a:r>
          </a:p>
          <a:p>
            <a:pPr marL="0" indent="0">
              <a:buNone/>
            </a:pPr>
            <a:r>
              <a:rPr lang="en-US"/>
              <a:t>	Faith Christian School (Ramseur) </a:t>
            </a:r>
          </a:p>
          <a:p>
            <a:pPr marL="0" indent="0">
              <a:buNone/>
            </a:pPr>
            <a:r>
              <a:rPr lang="en-US">
                <a:cs typeface="Calibri"/>
              </a:rPr>
              <a:t>	Fayetteville Christian School (Fayetteville) </a:t>
            </a:r>
            <a:endParaRPr lang="en-US"/>
          </a:p>
          <a:p>
            <a:pPr marL="0" indent="0">
              <a:buNone/>
            </a:pPr>
            <a:r>
              <a:rPr lang="en-US"/>
              <a:t>	Friendship Christian School (Raleigh) </a:t>
            </a:r>
          </a:p>
          <a:p>
            <a:pPr marL="0" indent="0">
              <a:buNone/>
            </a:pPr>
            <a:r>
              <a:rPr lang="en-US"/>
              <a:t>	Matthews Christian Academy (Matthews) </a:t>
            </a:r>
          </a:p>
          <a:p>
            <a:pPr marL="0" indent="0">
              <a:buNone/>
            </a:pPr>
            <a:r>
              <a:rPr lang="en-US"/>
              <a:t>	Raleigh Christian Academy (Raleigh) </a:t>
            </a:r>
          </a:p>
          <a:p>
            <a:pPr marL="0" indent="0">
              <a:buNone/>
            </a:pPr>
            <a:r>
              <a:rPr lang="en-US"/>
              <a:t>	Riverside Christian Academy (Fayetteville) </a:t>
            </a:r>
          </a:p>
          <a:p>
            <a:pPr marL="0" indent="0">
              <a:buNone/>
            </a:pPr>
            <a:r>
              <a:rPr lang="en-US"/>
              <a:t>	Wilmington Christian Academy (Wilmington)</a:t>
            </a:r>
          </a:p>
        </p:txBody>
      </p:sp>
      <p:sp>
        <p:nvSpPr>
          <p:cNvPr id="4" name="Text Placeholder 3">
            <a:extLst>
              <a:ext uri="{FF2B5EF4-FFF2-40B4-BE49-F238E27FC236}">
                <a16:creationId xmlns:a16="http://schemas.microsoft.com/office/drawing/2014/main" id="{06BCEB12-9C37-8C2A-ADA7-BE0F6C1FB66A}"/>
              </a:ext>
            </a:extLst>
          </p:cNvPr>
          <p:cNvSpPr>
            <a:spLocks noGrp="1"/>
          </p:cNvSpPr>
          <p:nvPr>
            <p:ph type="body" sz="quarter" idx="10"/>
          </p:nvPr>
        </p:nvSpPr>
        <p:spPr/>
        <p:txBody>
          <a:bodyPr>
            <a:normAutofit/>
          </a:bodyPr>
          <a:lstStyle/>
          <a:p>
            <a:r>
              <a:rPr lang="en-US"/>
              <a:t>North Carolina Schools 	                                                             </a:t>
            </a:r>
            <a:r>
              <a:rPr lang="en-US">
                <a:hlinkClick r:id="rId2"/>
              </a:rPr>
              <a:t>dual-credit-partners.pdf (ccu.edu)</a:t>
            </a:r>
            <a:endParaRPr lang="en-US"/>
          </a:p>
        </p:txBody>
      </p:sp>
    </p:spTree>
    <p:extLst>
      <p:ext uri="{BB962C8B-B14F-4D97-AF65-F5344CB8AC3E}">
        <p14:creationId xmlns:p14="http://schemas.microsoft.com/office/powerpoint/2010/main" val="4042452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1D05F-E0E5-3B14-90EC-F377FE46B863}"/>
              </a:ext>
            </a:extLst>
          </p:cNvPr>
          <p:cNvSpPr>
            <a:spLocks noGrp="1"/>
          </p:cNvSpPr>
          <p:nvPr>
            <p:ph type="title"/>
          </p:nvPr>
        </p:nvSpPr>
        <p:spPr/>
        <p:txBody>
          <a:bodyPr/>
          <a:lstStyle/>
          <a:p>
            <a:r>
              <a:rPr lang="en-US"/>
              <a:t>Can Any Teacher be a Dual Credit Teacher?</a:t>
            </a:r>
          </a:p>
        </p:txBody>
      </p:sp>
      <p:sp>
        <p:nvSpPr>
          <p:cNvPr id="3" name="Content Placeholder 2">
            <a:extLst>
              <a:ext uri="{FF2B5EF4-FFF2-40B4-BE49-F238E27FC236}">
                <a16:creationId xmlns:a16="http://schemas.microsoft.com/office/drawing/2014/main" id="{2D402991-D68A-CD7D-A738-0EDE324DA0F9}"/>
              </a:ext>
            </a:extLst>
          </p:cNvPr>
          <p:cNvSpPr>
            <a:spLocks noGrp="1"/>
          </p:cNvSpPr>
          <p:nvPr>
            <p:ph idx="1"/>
          </p:nvPr>
        </p:nvSpPr>
        <p:spPr/>
        <p:txBody>
          <a:bodyPr vert="horz" lIns="91440" tIns="45720" rIns="91440" bIns="45720" rtlCol="0" anchor="t">
            <a:normAutofit/>
          </a:bodyPr>
          <a:lstStyle/>
          <a:p>
            <a:pPr marL="0" indent="0">
              <a:buNone/>
            </a:pPr>
            <a:r>
              <a:rPr lang="en-US" b="1" dirty="0">
                <a:cs typeface="Calibri"/>
              </a:rPr>
              <a:t>The simple answer is, “No”</a:t>
            </a:r>
          </a:p>
          <a:p>
            <a:pPr marL="0" indent="0">
              <a:buNone/>
            </a:pPr>
            <a:endParaRPr lang="en-US"/>
          </a:p>
          <a:p>
            <a:pPr marL="0" indent="0">
              <a:buNone/>
            </a:pPr>
            <a:r>
              <a:rPr lang="en-US" dirty="0">
                <a:cs typeface="Calibri"/>
              </a:rPr>
              <a:t>Colorado Christian University is very particular about everything from the wording of their degree to the titles of the classes taken.  It does not mean that a teacher who does not teach a dual credit class is less qualified to teach in the classroom.  Our Rhetoric School teachers are all particularly well qualified to teach their subject(s). </a:t>
            </a:r>
            <a:endParaRPr lang="en-US" dirty="0"/>
          </a:p>
          <a:p>
            <a:pPr marL="0" indent="0">
              <a:buNone/>
            </a:pPr>
            <a:endParaRPr lang="en-US"/>
          </a:p>
          <a:p>
            <a:pPr marL="0" indent="0">
              <a:buNone/>
            </a:pPr>
            <a:r>
              <a:rPr lang="en-US" dirty="0">
                <a:cs typeface="Calibri"/>
              </a:rPr>
              <a:t>Moving into 2023-24, all universities have tighter stipulations and certification processes for authorizing a teacher of service, which is a requirement for Dual Enrollment classes. We are starting with the classes and teachers that seem clear to be a long-term offering. </a:t>
            </a:r>
            <a:endParaRPr lang="en-US" dirty="0"/>
          </a:p>
          <a:p>
            <a:pPr marL="0" indent="0">
              <a:buNone/>
            </a:pPr>
            <a:endParaRPr lang="en-US"/>
          </a:p>
        </p:txBody>
      </p:sp>
    </p:spTree>
    <p:extLst>
      <p:ext uri="{BB962C8B-B14F-4D97-AF65-F5344CB8AC3E}">
        <p14:creationId xmlns:p14="http://schemas.microsoft.com/office/powerpoint/2010/main" val="2198980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41DEA-7144-3CB1-B724-632673B6A1B6}"/>
              </a:ext>
            </a:extLst>
          </p:cNvPr>
          <p:cNvSpPr>
            <a:spLocks noGrp="1"/>
          </p:cNvSpPr>
          <p:nvPr>
            <p:ph type="title"/>
          </p:nvPr>
        </p:nvSpPr>
        <p:spPr/>
        <p:txBody>
          <a:bodyPr/>
          <a:lstStyle/>
          <a:p>
            <a:r>
              <a:rPr lang="en-US"/>
              <a:t>What Are Some Of The Advantages </a:t>
            </a:r>
          </a:p>
        </p:txBody>
      </p:sp>
      <p:sp>
        <p:nvSpPr>
          <p:cNvPr id="3" name="Content Placeholder 2">
            <a:extLst>
              <a:ext uri="{FF2B5EF4-FFF2-40B4-BE49-F238E27FC236}">
                <a16:creationId xmlns:a16="http://schemas.microsoft.com/office/drawing/2014/main" id="{8ADD08BC-0B6F-257C-DEC1-04AF09C73511}"/>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In the UNC System, your dual credit classes should transfer smoothly if you earn A's and B's in them. </a:t>
            </a:r>
          </a:p>
          <a:p>
            <a:pPr marL="0" indent="0">
              <a:buNone/>
            </a:pPr>
            <a:r>
              <a:rPr lang="en-US" dirty="0">
                <a:cs typeface="Calibri"/>
              </a:rPr>
              <a:t>You don't sign up for Dual Enrollment until the end of 1st quarter next year.  You have time to see how you are doing in the class.</a:t>
            </a:r>
          </a:p>
          <a:p>
            <a:pPr marL="0" indent="0">
              <a:buNone/>
            </a:pPr>
            <a:r>
              <a:rPr lang="en-US" dirty="0">
                <a:cs typeface="Calibri"/>
              </a:rPr>
              <a:t>Seniors will have a good idea of their college lists and will be able to research which colleges are likely to accept the Dual Enrollment Classes.  </a:t>
            </a:r>
          </a:p>
          <a:p>
            <a:pPr marL="0" indent="0">
              <a:buNone/>
            </a:pPr>
            <a:r>
              <a:rPr lang="en-US" dirty="0">
                <a:cs typeface="Calibri"/>
              </a:rPr>
              <a:t>Dual Credit can allow you great flexibility in college, giving you the freedom to double major, to study abroad, or to participate in co-ops, internships, and sports.  It also allows for the possibility of graduating early. </a:t>
            </a:r>
            <a:endParaRPr lang="en-US" dirty="0"/>
          </a:p>
          <a:p>
            <a:pPr marL="342900" indent="-342900"/>
            <a:endParaRPr lang="en-US"/>
          </a:p>
          <a:p>
            <a:pPr marL="342900" indent="-342900"/>
            <a:endParaRPr lang="en-US"/>
          </a:p>
        </p:txBody>
      </p:sp>
    </p:spTree>
    <p:extLst>
      <p:ext uri="{BB962C8B-B14F-4D97-AF65-F5344CB8AC3E}">
        <p14:creationId xmlns:p14="http://schemas.microsoft.com/office/powerpoint/2010/main" val="3646837197"/>
      </p:ext>
    </p:extLst>
  </p:cSld>
  <p:clrMapOvr>
    <a:masterClrMapping/>
  </p:clrMapOvr>
</p:sld>
</file>

<file path=ppt/theme/theme1.xml><?xml version="1.0" encoding="utf-8"?>
<a:theme xmlns:a="http://schemas.openxmlformats.org/drawingml/2006/main" name="Office Theme">
  <a:themeElements>
    <a:clrScheme name="Custom 146">
      <a:dk1>
        <a:srgbClr val="041E42"/>
      </a:dk1>
      <a:lt1>
        <a:sysClr val="window" lastClr="FFFFFF"/>
      </a:lt1>
      <a:dk2>
        <a:srgbClr val="041E42"/>
      </a:dk2>
      <a:lt2>
        <a:srgbClr val="E7E6E6"/>
      </a:lt2>
      <a:accent1>
        <a:srgbClr val="418FDE"/>
      </a:accent1>
      <a:accent2>
        <a:srgbClr val="CC8A00"/>
      </a:accent2>
      <a:accent3>
        <a:srgbClr val="DA291C"/>
      </a:accent3>
      <a:accent4>
        <a:srgbClr val="FFC000"/>
      </a:accent4>
      <a:accent5>
        <a:srgbClr val="85714D"/>
      </a:accent5>
      <a:accent6>
        <a:srgbClr val="041E42"/>
      </a:accent6>
      <a:hlink>
        <a:srgbClr val="0563C1"/>
      </a:hlink>
      <a:folHlink>
        <a:srgbClr val="954F72"/>
      </a:folHlink>
    </a:clrScheme>
    <a:fontScheme name="Custom 47">
      <a:majorFont>
        <a:latin typeface="Oswald"/>
        <a:ea typeface=""/>
        <a:cs typeface=""/>
      </a:majorFont>
      <a:minorFont>
        <a:latin typeface="Karl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S_PPT_Basic Template" id="{5B8412A7-517C-4F9D-A51E-38B4F28763EB}" vid="{A7CC858B-BA41-4538-B9E8-3F06FC4EAF8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A47781C960414C97F584E49BB009CE" ma:contentTypeVersion="12" ma:contentTypeDescription="Create a new document." ma:contentTypeScope="" ma:versionID="48363ba72edf5145e853e9fbe8be0cc2">
  <xsd:schema xmlns:xsd="http://www.w3.org/2001/XMLSchema" xmlns:xs="http://www.w3.org/2001/XMLSchema" xmlns:p="http://schemas.microsoft.com/office/2006/metadata/properties" xmlns:ns2="d1e0556c-b667-448d-b90e-ef0079d5e0d6" xmlns:ns3="8c4a762a-2cc5-4067-8bf5-889dd26886e5" targetNamespace="http://schemas.microsoft.com/office/2006/metadata/properties" ma:root="true" ma:fieldsID="7e21156ade1ee1cc8ca536473f119158" ns2:_="" ns3:_="">
    <xsd:import namespace="d1e0556c-b667-448d-b90e-ef0079d5e0d6"/>
    <xsd:import namespace="8c4a762a-2cc5-4067-8bf5-889dd26886e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e0556c-b667-448d-b90e-ef0079d5e0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4a762a-2cc5-4067-8bf5-889dd26886e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3D4389-E54F-4FE4-9E3F-A3729C4A2322}">
  <ds:schemaRefs>
    <ds:schemaRef ds:uri="http://purl.org/dc/elements/1.1/"/>
    <ds:schemaRef ds:uri="d1e0556c-b667-448d-b90e-ef0079d5e0d6"/>
    <ds:schemaRef ds:uri="http://www.w3.org/XML/1998/namespace"/>
    <ds:schemaRef ds:uri="8c4a762a-2cc5-4067-8bf5-889dd26886e5"/>
    <ds:schemaRef ds:uri="http://schemas.openxmlformats.org/package/2006/metadata/core-properties"/>
    <ds:schemaRef ds:uri="http://schemas.microsoft.com/office/2006/documentManagement/types"/>
    <ds:schemaRef ds:uri="http://schemas.microsoft.com/office/2006/metadata/properties"/>
    <ds:schemaRef ds:uri="http://purl.org/dc/term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89D9B7D7-3BD3-4FBE-A0AB-A0CE7AD34569}">
  <ds:schemaRefs>
    <ds:schemaRef ds:uri="8c4a762a-2cc5-4067-8bf5-889dd26886e5"/>
    <ds:schemaRef ds:uri="d1e0556c-b667-448d-b90e-ef0079d5e0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98B1002-A0C3-4327-A29B-5A7CF0D6D4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19</Slides>
  <Notes>0</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CARY CHRISTIAN SCHOOL</vt:lpstr>
      <vt:lpstr>PowerPoint Presentation</vt:lpstr>
      <vt:lpstr>Mission and Vision</vt:lpstr>
      <vt:lpstr>What is Dual Credit? </vt:lpstr>
      <vt:lpstr>Options for Dual Credit</vt:lpstr>
      <vt:lpstr>Who did we select to be our partner and why?</vt:lpstr>
      <vt:lpstr>What Other Schools Partner with Colorado Christian University </vt:lpstr>
      <vt:lpstr>Can Any Teacher be a Dual Credit Teacher?</vt:lpstr>
      <vt:lpstr>What Are Some Of The Advantages </vt:lpstr>
      <vt:lpstr>What Are Some Of The Disadvantages</vt:lpstr>
      <vt:lpstr>What Changes Can I Expect To See In The Classroom </vt:lpstr>
      <vt:lpstr>Classes on Track to Offer Dual Credit for 2022-2023</vt:lpstr>
      <vt:lpstr>Classes on Track to Offer Dual Credit for 2022-2023</vt:lpstr>
      <vt:lpstr>Who Accepts Dual Credit and Who Does Not</vt:lpstr>
      <vt:lpstr>https://webappprd.acs.ncsu.edu/php/transfer/</vt:lpstr>
      <vt:lpstr>How Does This Work With AP Next Year</vt:lpstr>
      <vt:lpstr>When Do We Sign Up</vt:lpstr>
      <vt:lpstr>2022-2023 Spanish III or Econ/Govt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Goldstein</dc:creator>
  <cp:revision>123</cp:revision>
  <dcterms:created xsi:type="dcterms:W3CDTF">2019-07-12T12:15:32Z</dcterms:created>
  <dcterms:modified xsi:type="dcterms:W3CDTF">2022-05-11T14:58:57Z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0x0101002BA47781C960414C97F584E49BB009CE</vt:lpwstr>
  </property>
</Properties>
</file>